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4" name="Prostokąt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ctrTitle"/>
          </p:nvPr>
        </p:nvSpPr>
        <p:spPr>
          <a:xfrm>
            <a:off x="685800" y="3355848"/>
            <a:ext cx="8077200" cy="1673352"/>
          </a:xfrm>
        </p:spPr>
        <p:txBody>
          <a:bodyPr tIns="0" bIns="0" anchor="t"/>
          <a:lstStyle>
            <a:lvl1pPr algn="l">
              <a:defRPr sz="4700" b="1"/>
            </a:lvl1pPr>
            <a:extLst/>
          </a:lstStyle>
          <a:p>
            <a:r>
              <a:rPr lang="pl-PL" smtClean="0"/>
              <a:t>Kliknij, aby edytować styl</a:t>
            </a:r>
            <a:endParaRPr lang="en-US"/>
          </a:p>
        </p:txBody>
      </p:sp>
      <p:sp>
        <p:nvSpPr>
          <p:cNvPr id="3" name="Podtytuł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pl-PL" smtClean="0"/>
              <a:t>Kliknij, aby edytować styl wzorca podtytułu</a:t>
            </a:r>
            <a:endParaRPr lang="en-US"/>
          </a:p>
        </p:txBody>
      </p:sp>
      <p:sp>
        <p:nvSpPr>
          <p:cNvPr id="6" name="Symbol zastępczy daty 3"/>
          <p:cNvSpPr>
            <a:spLocks noGrp="1"/>
          </p:cNvSpPr>
          <p:nvPr>
            <p:ph type="dt" sz="half" idx="10"/>
          </p:nvPr>
        </p:nvSpPr>
        <p:spPr/>
        <p:txBody>
          <a:bodyPr/>
          <a:lstStyle>
            <a:lvl1pPr>
              <a:defRPr/>
            </a:lvl1pPr>
          </a:lstStyle>
          <a:p>
            <a:pPr>
              <a:defRPr/>
            </a:pPr>
            <a:fld id="{E8426C12-06FC-4EDC-A1E6-11EEC3A6DC80}" type="datetimeFigureOut">
              <a:rPr lang="pl-PL"/>
              <a:pPr>
                <a:defRPr/>
              </a:pPr>
              <a:t>2010-12-04</a:t>
            </a:fld>
            <a:endParaRPr lang="pl-PL"/>
          </a:p>
        </p:txBody>
      </p:sp>
      <p:sp>
        <p:nvSpPr>
          <p:cNvPr id="7" name="Symbol zastępczy stopki 4"/>
          <p:cNvSpPr>
            <a:spLocks noGrp="1"/>
          </p:cNvSpPr>
          <p:nvPr>
            <p:ph type="ftr" sz="quarter" idx="11"/>
          </p:nvPr>
        </p:nvSpPr>
        <p:spPr/>
        <p:txBody>
          <a:bodyPr/>
          <a:lstStyle>
            <a:lvl1pPr>
              <a:defRPr/>
            </a:lvl1pPr>
          </a:lstStyle>
          <a:p>
            <a:pPr>
              <a:defRPr/>
            </a:pPr>
            <a:endParaRPr lang="pl-PL"/>
          </a:p>
        </p:txBody>
      </p:sp>
      <p:sp>
        <p:nvSpPr>
          <p:cNvPr id="8" name="Symbol zastępczy numeru slajdu 5"/>
          <p:cNvSpPr>
            <a:spLocks noGrp="1"/>
          </p:cNvSpPr>
          <p:nvPr>
            <p:ph type="sldNum" sz="quarter" idx="12"/>
          </p:nvPr>
        </p:nvSpPr>
        <p:spPr/>
        <p:txBody>
          <a:bodyPr/>
          <a:lstStyle>
            <a:lvl1pPr>
              <a:defRPr/>
            </a:lvl1pPr>
          </a:lstStyle>
          <a:p>
            <a:pPr>
              <a:defRPr/>
            </a:pPr>
            <a:fld id="{559E48D3-8E26-4458-B0C7-B7728A333E23}"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lvl1pPr>
              <a:defRPr/>
            </a:lvl1pPr>
          </a:lstStyle>
          <a:p>
            <a:pPr>
              <a:defRPr/>
            </a:pPr>
            <a:fld id="{48BFC67F-0375-45AD-8314-8B3274E36115}" type="datetimeFigureOut">
              <a:rPr lang="pl-PL"/>
              <a:pPr>
                <a:defRPr/>
              </a:pPr>
              <a:t>2010-12-04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FB7CB42-B21C-43B7-8B2D-AFC39472CECC}"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4" name="Prostokąt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ytuł pionowy 1"/>
          <p:cNvSpPr>
            <a:spLocks noGrp="1"/>
          </p:cNvSpPr>
          <p:nvPr>
            <p:ph type="title" orient="vert"/>
          </p:nvPr>
        </p:nvSpPr>
        <p:spPr>
          <a:xfrm>
            <a:off x="6781800" y="274640"/>
            <a:ext cx="19050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304800"/>
            <a:ext cx="60198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daty 3"/>
          <p:cNvSpPr>
            <a:spLocks noGrp="1"/>
          </p:cNvSpPr>
          <p:nvPr>
            <p:ph type="dt" sz="half" idx="10"/>
          </p:nvPr>
        </p:nvSpPr>
        <p:spPr/>
        <p:txBody>
          <a:bodyPr/>
          <a:lstStyle>
            <a:lvl1pPr>
              <a:defRPr/>
            </a:lvl1pPr>
          </a:lstStyle>
          <a:p>
            <a:pPr>
              <a:defRPr/>
            </a:pPr>
            <a:fld id="{7C36A352-B7CA-4BD7-B40E-70134014978D}" type="datetimeFigureOut">
              <a:rPr lang="pl-PL"/>
              <a:pPr>
                <a:defRPr/>
              </a:pPr>
              <a:t>2010-12-04</a:t>
            </a:fld>
            <a:endParaRPr lang="pl-PL"/>
          </a:p>
        </p:txBody>
      </p:sp>
      <p:sp>
        <p:nvSpPr>
          <p:cNvPr id="7" name="Symbol zastępczy stopki 4"/>
          <p:cNvSpPr>
            <a:spLocks noGrp="1"/>
          </p:cNvSpPr>
          <p:nvPr>
            <p:ph type="ftr" sz="quarter" idx="11"/>
          </p:nvPr>
        </p:nvSpPr>
        <p:spPr>
          <a:xfrm>
            <a:off x="2640013" y="6376988"/>
            <a:ext cx="3836987" cy="365125"/>
          </a:xfrm>
        </p:spPr>
        <p:txBody>
          <a:bodyPr/>
          <a:lstStyle>
            <a:lvl1pPr>
              <a:defRPr/>
            </a:lvl1pPr>
          </a:lstStyle>
          <a:p>
            <a:pPr>
              <a:defRPr/>
            </a:pPr>
            <a:endParaRPr lang="pl-PL"/>
          </a:p>
        </p:txBody>
      </p:sp>
      <p:sp>
        <p:nvSpPr>
          <p:cNvPr id="8" name="Symbol zastępczy numeru slajdu 5"/>
          <p:cNvSpPr>
            <a:spLocks noGrp="1"/>
          </p:cNvSpPr>
          <p:nvPr>
            <p:ph type="sldNum" sz="quarter" idx="12"/>
          </p:nvPr>
        </p:nvSpPr>
        <p:spPr/>
        <p:txBody>
          <a:bodyPr/>
          <a:lstStyle>
            <a:lvl1pPr>
              <a:defRPr/>
            </a:lvl1pPr>
          </a:lstStyle>
          <a:p>
            <a:pPr>
              <a:defRPr/>
            </a:pPr>
            <a:fld id="{567652B1-0AF4-4770-9599-5BBE2A228E76}"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155448"/>
            <a:ext cx="8229600" cy="1252728"/>
          </a:xfrm>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lvl1pPr>
              <a:defRPr/>
            </a:lvl1pPr>
          </a:lstStyle>
          <a:p>
            <a:pPr>
              <a:defRPr/>
            </a:pPr>
            <a:fld id="{7C5243C2-4ED7-41E1-8674-7121694F95C2}" type="datetimeFigureOut">
              <a:rPr lang="pl-PL"/>
              <a:pPr>
                <a:defRPr/>
              </a:pPr>
              <a:t>2010-12-04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D0E61F8-CE34-46DD-B7BF-CC742D7B0FE9}"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4" name="Prostokąt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lstStyle>
          <a:p>
            <a:pPr>
              <a:defRPr/>
            </a:pPr>
            <a:fld id="{F1FB3FB5-3D67-4952-B46E-41BB6F90F762}" type="datetimeFigureOut">
              <a:rPr lang="pl-PL"/>
              <a:pPr>
                <a:defRPr/>
              </a:pPr>
              <a:t>2010-12-04</a:t>
            </a:fld>
            <a:endParaRPr lang="pl-PL"/>
          </a:p>
        </p:txBody>
      </p:sp>
      <p:sp>
        <p:nvSpPr>
          <p:cNvPr id="7" name="Symbol zastępczy stopki 4"/>
          <p:cNvSpPr>
            <a:spLocks noGrp="1"/>
          </p:cNvSpPr>
          <p:nvPr>
            <p:ph type="ftr" sz="quarter" idx="11"/>
          </p:nvPr>
        </p:nvSpPr>
        <p:spPr/>
        <p:txBody>
          <a:bodyPr/>
          <a:lstStyle>
            <a:lvl1pPr>
              <a:defRPr/>
            </a:lvl1pPr>
          </a:lstStyle>
          <a:p>
            <a:pPr>
              <a:defRPr/>
            </a:pPr>
            <a:endParaRPr lang="pl-PL"/>
          </a:p>
        </p:txBody>
      </p:sp>
      <p:sp>
        <p:nvSpPr>
          <p:cNvPr id="8" name="Symbol zastępczy numeru slajdu 5"/>
          <p:cNvSpPr>
            <a:spLocks noGrp="1"/>
          </p:cNvSpPr>
          <p:nvPr>
            <p:ph type="sldNum" sz="quarter" idx="12"/>
          </p:nvPr>
        </p:nvSpPr>
        <p:spPr/>
        <p:txBody>
          <a:bodyPr/>
          <a:lstStyle>
            <a:lvl1pPr>
              <a:defRPr/>
            </a:lvl1pPr>
          </a:lstStyle>
          <a:p>
            <a:pPr>
              <a:defRPr/>
            </a:pPr>
            <a:fld id="{99419029-FE77-4F9B-BD22-B58448CEAFB6}"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3"/>
          <p:cNvSpPr>
            <a:spLocks noGrp="1"/>
          </p:cNvSpPr>
          <p:nvPr>
            <p:ph type="dt" sz="half" idx="10"/>
          </p:nvPr>
        </p:nvSpPr>
        <p:spPr/>
        <p:txBody>
          <a:bodyPr/>
          <a:lstStyle>
            <a:lvl1pPr>
              <a:defRPr/>
            </a:lvl1pPr>
          </a:lstStyle>
          <a:p>
            <a:pPr>
              <a:defRPr/>
            </a:pPr>
            <a:fld id="{1B8A7AF5-1F00-404E-9C34-DDB70DD6DC6E}" type="datetimeFigureOut">
              <a:rPr lang="pl-PL"/>
              <a:pPr>
                <a:defRPr/>
              </a:pPr>
              <a:t>2010-12-04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815CAB85-E26C-41B2-8AF6-1D06F1768DAF}"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l-PL" smtClean="0"/>
              <a:t>Kliknij, aby edytować style wzorca tekstu</a:t>
            </a:r>
          </a:p>
        </p:txBody>
      </p:sp>
      <p:sp>
        <p:nvSpPr>
          <p:cNvPr id="4" name="Symbol zastępczy zawartości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l-PL" smtClean="0"/>
              <a:t>Kliknij, aby edytować style wzorca tekstu</a:t>
            </a:r>
          </a:p>
        </p:txBody>
      </p:sp>
      <p:sp>
        <p:nvSpPr>
          <p:cNvPr id="6" name="Symbol zastępczy zawartości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3"/>
          <p:cNvSpPr>
            <a:spLocks noGrp="1"/>
          </p:cNvSpPr>
          <p:nvPr>
            <p:ph type="dt" sz="half" idx="10"/>
          </p:nvPr>
        </p:nvSpPr>
        <p:spPr/>
        <p:txBody>
          <a:bodyPr/>
          <a:lstStyle>
            <a:lvl1pPr>
              <a:defRPr/>
            </a:lvl1pPr>
          </a:lstStyle>
          <a:p>
            <a:pPr>
              <a:defRPr/>
            </a:pPr>
            <a:fld id="{81090E85-946E-42D0-A5F3-A5D9327FADB6}" type="datetimeFigureOut">
              <a:rPr lang="pl-PL"/>
              <a:pPr>
                <a:defRPr/>
              </a:pPr>
              <a:t>2010-12-04</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67EC72D8-31E8-4E5C-ADA1-9C6FDAD1270A}"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daty 3"/>
          <p:cNvSpPr>
            <a:spLocks noGrp="1"/>
          </p:cNvSpPr>
          <p:nvPr>
            <p:ph type="dt" sz="half" idx="10"/>
          </p:nvPr>
        </p:nvSpPr>
        <p:spPr/>
        <p:txBody>
          <a:bodyPr/>
          <a:lstStyle>
            <a:lvl1pPr>
              <a:defRPr/>
            </a:lvl1pPr>
          </a:lstStyle>
          <a:p>
            <a:pPr>
              <a:defRPr/>
            </a:pPr>
            <a:fld id="{687B42E4-DB49-4B62-8F4B-041A6087AE95}" type="datetimeFigureOut">
              <a:rPr lang="pl-PL"/>
              <a:pPr>
                <a:defRPr/>
              </a:pPr>
              <a:t>2010-12-04</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9344B641-592B-4621-AF99-A8B8FBA26D48}"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pPr>
              <a:defRPr/>
            </a:pPr>
            <a:fld id="{C87C011F-6E52-482A-92DC-4EAE7ACB47A5}" type="datetimeFigureOut">
              <a:rPr lang="pl-PL"/>
              <a:pPr>
                <a:defRPr/>
              </a:pPr>
              <a:t>2010-12-04</a:t>
            </a:fld>
            <a:endParaRPr lang="pl-PL"/>
          </a:p>
        </p:txBody>
      </p:sp>
      <p:sp>
        <p:nvSpPr>
          <p:cNvPr id="3" name="Symbol zastępczy stopki 2"/>
          <p:cNvSpPr>
            <a:spLocks noGrp="1"/>
          </p:cNvSpPr>
          <p:nvPr>
            <p:ph type="ftr" sz="quarter" idx="11"/>
          </p:nvPr>
        </p:nvSpPr>
        <p:spPr/>
        <p:txBody>
          <a:bodyPr/>
          <a:lstStyle>
            <a:lvl1pPr>
              <a:defRPr/>
            </a:lvl1pPr>
          </a:lstStyle>
          <a:p>
            <a:pPr>
              <a:defRPr/>
            </a:pPr>
            <a:endParaRPr lang="pl-PL"/>
          </a:p>
        </p:txBody>
      </p:sp>
      <p:sp>
        <p:nvSpPr>
          <p:cNvPr id="4" name="Symbol zastępczy numeru slajdu 3"/>
          <p:cNvSpPr>
            <a:spLocks noGrp="1"/>
          </p:cNvSpPr>
          <p:nvPr>
            <p:ph type="sldNum" sz="quarter" idx="12"/>
          </p:nvPr>
        </p:nvSpPr>
        <p:spPr/>
        <p:txBody>
          <a:bodyPr/>
          <a:lstStyle>
            <a:lvl1pPr>
              <a:defRPr/>
            </a:lvl1pPr>
          </a:lstStyle>
          <a:p>
            <a:pPr>
              <a:defRPr/>
            </a:pPr>
            <a:fld id="{F2E54E54-2E16-4EA2-9FBD-711BDC93D99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5" name="Prostokąt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Prostokąt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pl-PL" smtClean="0"/>
              <a:t>Kliknij, aby edytować styl</a:t>
            </a:r>
            <a:endParaRPr lang="en-US"/>
          </a:p>
        </p:txBody>
      </p:sp>
      <p:sp>
        <p:nvSpPr>
          <p:cNvPr id="3" name="Symbol zastępczy zawartości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l-PL" smtClean="0"/>
              <a:t>Kliknij, aby edytować style wzorca tekstu</a:t>
            </a:r>
          </a:p>
        </p:txBody>
      </p:sp>
      <p:sp>
        <p:nvSpPr>
          <p:cNvPr id="7" name="Symbol zastępczy daty 4"/>
          <p:cNvSpPr>
            <a:spLocks noGrp="1"/>
          </p:cNvSpPr>
          <p:nvPr>
            <p:ph type="dt" sz="half" idx="10"/>
          </p:nvPr>
        </p:nvSpPr>
        <p:spPr/>
        <p:txBody>
          <a:bodyPr/>
          <a:lstStyle>
            <a:lvl1pPr>
              <a:defRPr/>
            </a:lvl1pPr>
          </a:lstStyle>
          <a:p>
            <a:pPr>
              <a:defRPr/>
            </a:pPr>
            <a:fld id="{8902C934-E3DC-4D7A-BD2A-39422CD8E788}" type="datetimeFigureOut">
              <a:rPr lang="pl-PL"/>
              <a:pPr>
                <a:defRPr/>
              </a:pPr>
              <a:t>2010-12-04</a:t>
            </a:fld>
            <a:endParaRPr lang="pl-PL"/>
          </a:p>
        </p:txBody>
      </p:sp>
      <p:sp>
        <p:nvSpPr>
          <p:cNvPr id="8" name="Symbol zastępczy stopki 5"/>
          <p:cNvSpPr>
            <a:spLocks noGrp="1"/>
          </p:cNvSpPr>
          <p:nvPr>
            <p:ph type="ftr" sz="quarter" idx="11"/>
          </p:nvPr>
        </p:nvSpPr>
        <p:spPr/>
        <p:txBody>
          <a:bodyPr/>
          <a:lstStyle>
            <a:lvl1pPr>
              <a:defRPr/>
            </a:lvl1pPr>
          </a:lstStyle>
          <a:p>
            <a:pPr>
              <a:defRPr/>
            </a:pPr>
            <a:endParaRPr lang="pl-PL"/>
          </a:p>
        </p:txBody>
      </p:sp>
      <p:sp>
        <p:nvSpPr>
          <p:cNvPr id="9" name="Symbol zastępczy numeru slajdu 6"/>
          <p:cNvSpPr>
            <a:spLocks noGrp="1"/>
          </p:cNvSpPr>
          <p:nvPr>
            <p:ph type="sldNum" sz="quarter" idx="12"/>
          </p:nvPr>
        </p:nvSpPr>
        <p:spPr/>
        <p:txBody>
          <a:bodyPr/>
          <a:lstStyle>
            <a:lvl1pPr>
              <a:defRPr/>
            </a:lvl1pPr>
          </a:lstStyle>
          <a:p>
            <a:pPr>
              <a:defRPr/>
            </a:pPr>
            <a:fld id="{D2F1ED06-09E3-4C31-B9CB-9F75E5F5ED16}"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Ref idx="1001">
        <a:schemeClr val="bg2"/>
      </p:bgRef>
    </p:bg>
    <p:spTree>
      <p:nvGrpSpPr>
        <p:cNvPr id="1" name=""/>
        <p:cNvGrpSpPr/>
        <p:nvPr/>
      </p:nvGrpSpPr>
      <p:grpSpPr>
        <a:xfrm>
          <a:off x="0" y="0"/>
          <a:ext cx="0" cy="0"/>
          <a:chOff x="0" y="0"/>
          <a:chExt cx="0" cy="0"/>
        </a:xfrm>
      </p:grpSpPr>
      <p:sp>
        <p:nvSpPr>
          <p:cNvPr id="5" name="Prostokąt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Prostokąt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pl-PL" smtClean="0"/>
              <a:t>Kliknij, aby edytować styl</a:t>
            </a:r>
            <a:endParaRPr lang="en-US"/>
          </a:p>
        </p:txBody>
      </p:sp>
      <p:sp>
        <p:nvSpPr>
          <p:cNvPr id="3" name="Symbol zastępczy obrazu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l-PL" smtClean="0"/>
              <a:t>Kliknij, aby edytować style wzorca tekstu</a:t>
            </a:r>
          </a:p>
        </p:txBody>
      </p:sp>
      <p:sp>
        <p:nvSpPr>
          <p:cNvPr id="7" name="Symbol zastępczy daty 4"/>
          <p:cNvSpPr>
            <a:spLocks noGrp="1"/>
          </p:cNvSpPr>
          <p:nvPr>
            <p:ph type="dt" sz="half" idx="10"/>
          </p:nvPr>
        </p:nvSpPr>
        <p:spPr>
          <a:xfrm>
            <a:off x="165100" y="1169988"/>
            <a:ext cx="2522538" cy="201612"/>
          </a:xfrm>
        </p:spPr>
        <p:txBody>
          <a:bodyPr/>
          <a:lstStyle>
            <a:lvl1pPr>
              <a:defRPr/>
            </a:lvl1pPr>
          </a:lstStyle>
          <a:p>
            <a:pPr>
              <a:defRPr/>
            </a:pPr>
            <a:fld id="{71861690-4428-46C8-8714-A2EBA9197F63}" type="datetimeFigureOut">
              <a:rPr lang="pl-PL"/>
              <a:pPr>
                <a:defRPr/>
              </a:pPr>
              <a:t>2010-12-04</a:t>
            </a:fld>
            <a:endParaRPr lang="pl-PL"/>
          </a:p>
        </p:txBody>
      </p:sp>
      <p:sp>
        <p:nvSpPr>
          <p:cNvPr id="8" name="Symbol zastępczy stopki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pl-PL"/>
          </a:p>
        </p:txBody>
      </p:sp>
      <p:sp>
        <p:nvSpPr>
          <p:cNvPr id="9" name="Symbol zastępczy numeru slajdu 6"/>
          <p:cNvSpPr>
            <a:spLocks noGrp="1"/>
          </p:cNvSpPr>
          <p:nvPr>
            <p:ph type="sldNum" sz="quarter" idx="12"/>
          </p:nvPr>
        </p:nvSpPr>
        <p:spPr>
          <a:xfrm>
            <a:off x="8339138" y="1169988"/>
            <a:ext cx="733425" cy="201612"/>
          </a:xfrm>
        </p:spPr>
        <p:txBody>
          <a:bodyPr/>
          <a:lstStyle>
            <a:lvl1pPr>
              <a:defRPr/>
            </a:lvl1pPr>
          </a:lstStyle>
          <a:p>
            <a:pPr>
              <a:defRPr/>
            </a:pPr>
            <a:fld id="{4970B911-20C4-47EB-BE1C-6F073CC4A8D0}"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ostokąt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Prostokąt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Symbol zastępczy tytułu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pl-PL" smtClean="0"/>
              <a:t>Kliknij, aby edytować styl</a:t>
            </a:r>
            <a:endParaRPr lang="en-US"/>
          </a:p>
        </p:txBody>
      </p:sp>
      <p:sp>
        <p:nvSpPr>
          <p:cNvPr id="1029" name="Symbol zastępczy tekstu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4" name="Symbol zastępczy daty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defRPr>
            </a:lvl1pPr>
            <a:extLst/>
          </a:lstStyle>
          <a:p>
            <a:pPr>
              <a:defRPr/>
            </a:pPr>
            <a:fld id="{291706D6-1332-4D06-9506-4C5C847D23F0}" type="datetimeFigureOut">
              <a:rPr lang="pl-PL"/>
              <a:pPr>
                <a:defRPr/>
              </a:pPr>
              <a:t>2010-12-04</a:t>
            </a:fld>
            <a:endParaRPr lang="pl-PL"/>
          </a:p>
        </p:txBody>
      </p:sp>
      <p:sp>
        <p:nvSpPr>
          <p:cNvPr id="5" name="Symbol zastępczy stopki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pl-PL"/>
          </a:p>
        </p:txBody>
      </p:sp>
      <p:sp>
        <p:nvSpPr>
          <p:cNvPr id="6" name="Symbol zastępczy numeru slajdu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defRPr>
            </a:lvl1pPr>
            <a:extLst/>
          </a:lstStyle>
          <a:p>
            <a:pPr>
              <a:defRPr/>
            </a:pPr>
            <a:fld id="{76658CB4-1AEB-4644-B5A8-B97E6A51ABE8}"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912" r:id="rId1"/>
    <p:sldLayoutId id="2147483911" r:id="rId2"/>
    <p:sldLayoutId id="2147483913" r:id="rId3"/>
    <p:sldLayoutId id="2147483910" r:id="rId4"/>
    <p:sldLayoutId id="2147483909" r:id="rId5"/>
    <p:sldLayoutId id="2147483908" r:id="rId6"/>
    <p:sldLayoutId id="2147483914" r:id="rId7"/>
    <p:sldLayoutId id="2147483915" r:id="rId8"/>
    <p:sldLayoutId id="2147483916" r:id="rId9"/>
    <p:sldLayoutId id="2147483907" r:id="rId10"/>
    <p:sldLayoutId id="2147483917" r:id="rId11"/>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755576" y="0"/>
            <a:ext cx="7772400" cy="1872207"/>
          </a:xfrm>
        </p:spPr>
        <p:txBody>
          <a:bodyPr>
            <a:normAutofit fontScale="90000"/>
          </a:bodyPr>
          <a:lstStyle/>
          <a:p>
            <a:pPr fontAlgn="auto">
              <a:spcAft>
                <a:spcPts val="0"/>
              </a:spcAft>
              <a:defRPr/>
            </a:pPr>
            <a:r>
              <a:rPr lang="en-US" sz="4900" i="1" dirty="0" smtClean="0">
                <a:solidFill>
                  <a:schemeClr val="accent1">
                    <a:satMod val="150000"/>
                  </a:schemeClr>
                </a:solidFill>
              </a:rPr>
              <a:t>Conflict regulation of a</a:t>
            </a:r>
            <a:r>
              <a:rPr lang="pl-PL" sz="4900" i="1" dirty="0" smtClean="0">
                <a:solidFill>
                  <a:schemeClr val="accent1">
                    <a:satMod val="150000"/>
                  </a:schemeClr>
                </a:solidFill>
              </a:rPr>
              <a:t> </a:t>
            </a:r>
            <a:r>
              <a:rPr lang="en-US" sz="4900" i="1" dirty="0" smtClean="0">
                <a:solidFill>
                  <a:schemeClr val="accent1">
                    <a:satMod val="150000"/>
                  </a:schemeClr>
                </a:solidFill>
              </a:rPr>
              <a:t>cross-border</a:t>
            </a:r>
            <a:r>
              <a:rPr lang="pl-PL" sz="4900" i="1" dirty="0" smtClean="0">
                <a:solidFill>
                  <a:schemeClr val="accent1">
                    <a:satMod val="150000"/>
                  </a:schemeClr>
                </a:solidFill>
              </a:rPr>
              <a:t>-</a:t>
            </a:r>
            <a:r>
              <a:rPr lang="en-US" sz="4900" i="1" dirty="0" smtClean="0">
                <a:solidFill>
                  <a:schemeClr val="accent1">
                    <a:satMod val="150000"/>
                  </a:schemeClr>
                </a:solidFill>
              </a:rPr>
              <a:t>insolvency</a:t>
            </a:r>
            <a:r>
              <a:rPr lang="pl-PL" sz="4900" i="1" dirty="0" smtClean="0">
                <a:solidFill>
                  <a:schemeClr val="accent1">
                    <a:satMod val="150000"/>
                  </a:schemeClr>
                </a:solidFill>
              </a:rPr>
              <a:t/>
            </a:r>
            <a:br>
              <a:rPr lang="pl-PL" sz="4900" i="1" dirty="0" smtClean="0">
                <a:solidFill>
                  <a:schemeClr val="accent1">
                    <a:satMod val="150000"/>
                  </a:schemeClr>
                </a:solidFill>
              </a:rPr>
            </a:br>
            <a:r>
              <a:rPr lang="pl-PL" dirty="0" smtClean="0">
                <a:solidFill>
                  <a:schemeClr val="accent1">
                    <a:satMod val="150000"/>
                  </a:schemeClr>
                </a:solidFill>
              </a:rPr>
              <a:t/>
            </a:r>
            <a:br>
              <a:rPr lang="pl-PL" dirty="0" smtClean="0">
                <a:solidFill>
                  <a:schemeClr val="accent1">
                    <a:satMod val="150000"/>
                  </a:schemeClr>
                </a:solidFill>
              </a:rPr>
            </a:br>
            <a:endParaRPr lang="pl-PL" dirty="0">
              <a:solidFill>
                <a:schemeClr val="accent1">
                  <a:satMod val="150000"/>
                </a:schemeClr>
              </a:solidFill>
            </a:endParaRPr>
          </a:p>
        </p:txBody>
      </p:sp>
      <p:sp>
        <p:nvSpPr>
          <p:cNvPr id="13315" name="Podtytuł 2"/>
          <p:cNvSpPr>
            <a:spLocks noGrp="1"/>
          </p:cNvSpPr>
          <p:nvPr>
            <p:ph type="subTitle" idx="1"/>
          </p:nvPr>
        </p:nvSpPr>
        <p:spPr>
          <a:xfrm>
            <a:off x="611188" y="2133600"/>
            <a:ext cx="7705725" cy="2735263"/>
          </a:xfrm>
        </p:spPr>
        <p:txBody>
          <a:bodyPr/>
          <a:lstStyle/>
          <a:p>
            <a:pPr algn="just"/>
            <a:endParaRPr lang="pl-PL" sz="3200" b="1" smtClean="0">
              <a:solidFill>
                <a:srgbClr val="00B0F0"/>
              </a:solidFill>
            </a:endParaRPr>
          </a:p>
          <a:p>
            <a:pPr algn="just"/>
            <a:endParaRPr lang="pl-PL" sz="3200" b="1" smtClean="0">
              <a:solidFill>
                <a:srgbClr val="00B0F0"/>
              </a:solidFill>
            </a:endParaRPr>
          </a:p>
          <a:p>
            <a:pPr algn="just"/>
            <a:endParaRPr lang="pl-PL" sz="3200" b="1" smtClean="0">
              <a:solidFill>
                <a:srgbClr val="00B0F0"/>
              </a:solidFill>
            </a:endParaRPr>
          </a:p>
          <a:p>
            <a:pPr algn="just"/>
            <a:r>
              <a:rPr lang="en-US" sz="2800" b="1" smtClean="0">
                <a:solidFill>
                  <a:srgbClr val="00B0F0"/>
                </a:solidFill>
              </a:rPr>
              <a:t>The institute of </a:t>
            </a:r>
            <a:r>
              <a:rPr lang="pl-PL" sz="2800" b="1" smtClean="0">
                <a:solidFill>
                  <a:srgbClr val="00B0F0"/>
                </a:solidFill>
              </a:rPr>
              <a:t>a </a:t>
            </a:r>
            <a:r>
              <a:rPr lang="en-US" sz="2800" b="1" smtClean="0">
                <a:solidFill>
                  <a:srgbClr val="00B0F0"/>
                </a:solidFill>
              </a:rPr>
              <a:t>cross-border</a:t>
            </a:r>
            <a:r>
              <a:rPr lang="pl-PL" sz="2800" b="1" smtClean="0">
                <a:solidFill>
                  <a:srgbClr val="00B0F0"/>
                </a:solidFill>
              </a:rPr>
              <a:t>-</a:t>
            </a:r>
            <a:r>
              <a:rPr lang="en-US" sz="2800" b="1" smtClean="0">
                <a:solidFill>
                  <a:srgbClr val="00B0F0"/>
                </a:solidFill>
              </a:rPr>
              <a:t>insolvency is the independent branch in the system of P</a:t>
            </a:r>
            <a:r>
              <a:rPr lang="pl-PL" sz="2800" b="1" smtClean="0">
                <a:solidFill>
                  <a:srgbClr val="00B0F0"/>
                </a:solidFill>
              </a:rPr>
              <a:t>rivate </a:t>
            </a:r>
            <a:r>
              <a:rPr lang="en-US" sz="2800" b="1" smtClean="0">
                <a:solidFill>
                  <a:srgbClr val="00B0F0"/>
                </a:solidFill>
              </a:rPr>
              <a:t>I</a:t>
            </a:r>
            <a:r>
              <a:rPr lang="pl-PL" sz="2800" b="1" smtClean="0">
                <a:solidFill>
                  <a:srgbClr val="00B0F0"/>
                </a:solidFill>
              </a:rPr>
              <a:t>nternational </a:t>
            </a:r>
            <a:r>
              <a:rPr lang="en-US" sz="2800" b="1" smtClean="0">
                <a:solidFill>
                  <a:srgbClr val="00B0F0"/>
                </a:solidFill>
              </a:rPr>
              <a:t>L</a:t>
            </a:r>
            <a:r>
              <a:rPr lang="pl-PL" sz="2800" b="1" smtClean="0">
                <a:solidFill>
                  <a:srgbClr val="00B0F0"/>
                </a:solidFill>
              </a:rPr>
              <a:t>aw</a:t>
            </a:r>
            <a:r>
              <a:rPr lang="en-US" sz="2800" b="1" smtClean="0">
                <a:solidFill>
                  <a:srgbClr val="00B0F0"/>
                </a:solidFill>
              </a:rPr>
              <a:t>. There are some fundamental difficulties with seeking to resolve such traditional matters of P</a:t>
            </a:r>
            <a:r>
              <a:rPr lang="pl-PL" sz="2800" b="1" smtClean="0">
                <a:solidFill>
                  <a:srgbClr val="00B0F0"/>
                </a:solidFill>
              </a:rPr>
              <a:t>rivate </a:t>
            </a:r>
            <a:r>
              <a:rPr lang="en-US" sz="2800" b="1" smtClean="0">
                <a:solidFill>
                  <a:srgbClr val="00B0F0"/>
                </a:solidFill>
              </a:rPr>
              <a:t>I</a:t>
            </a:r>
            <a:r>
              <a:rPr lang="pl-PL" sz="2800" b="1" smtClean="0">
                <a:solidFill>
                  <a:srgbClr val="00B0F0"/>
                </a:solidFill>
              </a:rPr>
              <a:t>nternational </a:t>
            </a:r>
            <a:r>
              <a:rPr lang="en-US" sz="2800" b="1" smtClean="0">
                <a:solidFill>
                  <a:srgbClr val="00B0F0"/>
                </a:solidFill>
              </a:rPr>
              <a:t>L</a:t>
            </a:r>
            <a:r>
              <a:rPr lang="pl-PL" sz="2800" b="1" smtClean="0">
                <a:solidFill>
                  <a:srgbClr val="00B0F0"/>
                </a:solidFill>
              </a:rPr>
              <a:t>aw </a:t>
            </a:r>
            <a:r>
              <a:rPr lang="en-US" sz="2800" b="1" smtClean="0">
                <a:solidFill>
                  <a:srgbClr val="00B0F0"/>
                </a:solidFill>
              </a:rPr>
              <a:t>/ I</a:t>
            </a:r>
            <a:r>
              <a:rPr lang="pl-PL" sz="2800" b="1" smtClean="0">
                <a:solidFill>
                  <a:srgbClr val="00B0F0"/>
                </a:solidFill>
              </a:rPr>
              <a:t>nternational </a:t>
            </a:r>
            <a:r>
              <a:rPr lang="en-US" sz="2800" b="1" smtClean="0">
                <a:solidFill>
                  <a:srgbClr val="00B0F0"/>
                </a:solidFill>
              </a:rPr>
              <a:t>C</a:t>
            </a:r>
            <a:r>
              <a:rPr lang="pl-PL" sz="2800" b="1" smtClean="0">
                <a:solidFill>
                  <a:srgbClr val="00B0F0"/>
                </a:solidFill>
              </a:rPr>
              <a:t>ivil </a:t>
            </a:r>
            <a:r>
              <a:rPr lang="en-US" sz="2800" b="1" smtClean="0">
                <a:solidFill>
                  <a:srgbClr val="00B0F0"/>
                </a:solidFill>
              </a:rPr>
              <a:t>P</a:t>
            </a:r>
            <a:r>
              <a:rPr lang="pl-PL" sz="2800" b="1" smtClean="0">
                <a:solidFill>
                  <a:srgbClr val="00B0F0"/>
                </a:solidFill>
              </a:rPr>
              <a:t>rocedure</a:t>
            </a:r>
            <a:r>
              <a:rPr lang="en-US" sz="2800" b="1" smtClean="0">
                <a:solidFill>
                  <a:srgbClr val="00B0F0"/>
                </a:solidFill>
              </a:rPr>
              <a:t> as the questions of competent jurisdiction and the choice of law. </a:t>
            </a:r>
            <a:endParaRPr lang="pl-PL" sz="2800" b="1" smtClean="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548680"/>
            <a:ext cx="8208912" cy="5400600"/>
          </a:xfrm>
        </p:spPr>
        <p:txBody>
          <a:bodyPr>
            <a:noAutofit/>
          </a:bodyPr>
          <a:lstStyle/>
          <a:p>
            <a:pPr algn="r" fontAlgn="auto">
              <a:spcAft>
                <a:spcPts val="0"/>
              </a:spcAft>
              <a:defRPr/>
            </a:pPr>
            <a:r>
              <a:rPr lang="en-US" sz="4800" dirty="0" smtClean="0">
                <a:solidFill>
                  <a:srgbClr val="7030A0"/>
                </a:solidFill>
              </a:rPr>
              <a:t>A</a:t>
            </a:r>
            <a:r>
              <a:rPr lang="pl-PL" sz="4800" dirty="0" smtClean="0">
                <a:solidFill>
                  <a:srgbClr val="7030A0"/>
                </a:solidFill>
              </a:rPr>
              <a:t> </a:t>
            </a:r>
            <a:r>
              <a:rPr lang="en-US" sz="4800" dirty="0" smtClean="0">
                <a:solidFill>
                  <a:srgbClr val="7030A0"/>
                </a:solidFill>
              </a:rPr>
              <a:t>cross-border</a:t>
            </a:r>
            <a:r>
              <a:rPr lang="pl-PL" sz="4800" dirty="0" smtClean="0">
                <a:solidFill>
                  <a:srgbClr val="7030A0"/>
                </a:solidFill>
              </a:rPr>
              <a:t>-i</a:t>
            </a:r>
            <a:r>
              <a:rPr lang="en-US" sz="4800" dirty="0" err="1" smtClean="0">
                <a:solidFill>
                  <a:srgbClr val="7030A0"/>
                </a:solidFill>
              </a:rPr>
              <a:t>nsolvency</a:t>
            </a:r>
            <a:r>
              <a:rPr lang="en-US" sz="4800" dirty="0" smtClean="0">
                <a:solidFill>
                  <a:srgbClr val="7030A0"/>
                </a:solidFill>
              </a:rPr>
              <a:t> regulation is approved </a:t>
            </a:r>
            <a:r>
              <a:rPr lang="pl-PL" sz="4800" dirty="0" err="1" smtClean="0">
                <a:solidFill>
                  <a:srgbClr val="7030A0"/>
                </a:solidFill>
              </a:rPr>
              <a:t>in</a:t>
            </a:r>
            <a:r>
              <a:rPr lang="pl-PL" sz="4800" dirty="0" smtClean="0">
                <a:solidFill>
                  <a:srgbClr val="7030A0"/>
                </a:solidFill>
              </a:rPr>
              <a:t> </a:t>
            </a:r>
            <a:r>
              <a:rPr lang="pl-PL" sz="4800" dirty="0" err="1" smtClean="0">
                <a:solidFill>
                  <a:srgbClr val="7030A0"/>
                </a:solidFill>
              </a:rPr>
              <a:t>Belgium</a:t>
            </a:r>
            <a:r>
              <a:rPr lang="pl-PL" sz="4800" dirty="0" smtClean="0">
                <a:solidFill>
                  <a:srgbClr val="7030A0"/>
                </a:solidFill>
              </a:rPr>
              <a:t> and </a:t>
            </a:r>
            <a:r>
              <a:rPr lang="pl-PL" sz="4800" dirty="0" err="1" smtClean="0">
                <a:solidFill>
                  <a:srgbClr val="7030A0"/>
                </a:solidFill>
              </a:rPr>
              <a:t>in</a:t>
            </a:r>
            <a:r>
              <a:rPr lang="pl-PL" sz="4800" dirty="0" smtClean="0">
                <a:solidFill>
                  <a:srgbClr val="7030A0"/>
                </a:solidFill>
              </a:rPr>
              <a:t> </a:t>
            </a:r>
            <a:r>
              <a:rPr lang="en-US" sz="4800" dirty="0" smtClean="0">
                <a:solidFill>
                  <a:srgbClr val="7030A0"/>
                </a:solidFill>
              </a:rPr>
              <a:t>Switzerland as an independent institution P</a:t>
            </a:r>
            <a:r>
              <a:rPr lang="pl-PL" sz="4800" dirty="0" err="1" smtClean="0">
                <a:solidFill>
                  <a:srgbClr val="7030A0"/>
                </a:solidFill>
              </a:rPr>
              <a:t>rivate</a:t>
            </a:r>
            <a:r>
              <a:rPr lang="pl-PL" sz="4800" dirty="0" smtClean="0">
                <a:solidFill>
                  <a:srgbClr val="7030A0"/>
                </a:solidFill>
              </a:rPr>
              <a:t> </a:t>
            </a:r>
            <a:r>
              <a:rPr lang="en-US" sz="4800" dirty="0" smtClean="0">
                <a:solidFill>
                  <a:srgbClr val="7030A0"/>
                </a:solidFill>
              </a:rPr>
              <a:t>I</a:t>
            </a:r>
            <a:r>
              <a:rPr lang="pl-PL" sz="4800" dirty="0" err="1" smtClean="0">
                <a:solidFill>
                  <a:srgbClr val="7030A0"/>
                </a:solidFill>
              </a:rPr>
              <a:t>nternational</a:t>
            </a:r>
            <a:r>
              <a:rPr lang="pl-PL" sz="4800" dirty="0" smtClean="0">
                <a:solidFill>
                  <a:srgbClr val="7030A0"/>
                </a:solidFill>
              </a:rPr>
              <a:t> </a:t>
            </a:r>
            <a:r>
              <a:rPr lang="en-US" sz="4800" dirty="0" smtClean="0">
                <a:solidFill>
                  <a:srgbClr val="7030A0"/>
                </a:solidFill>
              </a:rPr>
              <a:t>L</a:t>
            </a:r>
            <a:r>
              <a:rPr lang="pl-PL" sz="4800" dirty="0" err="1" smtClean="0">
                <a:solidFill>
                  <a:srgbClr val="7030A0"/>
                </a:solidFill>
              </a:rPr>
              <a:t>aw</a:t>
            </a:r>
            <a:endParaRPr lang="pl-PL" sz="4800" dirty="0">
              <a:solidFill>
                <a:srgbClr val="7030A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7156648" cy="482312"/>
          </a:xfrm>
        </p:spPr>
        <p:txBody>
          <a:bodyPr>
            <a:normAutofit fontScale="90000"/>
          </a:bodyPr>
          <a:lstStyle/>
          <a:p>
            <a:pPr fontAlgn="auto">
              <a:spcAft>
                <a:spcPts val="0"/>
              </a:spcAft>
              <a:defRPr/>
            </a:pPr>
            <a:r>
              <a:rPr lang="pl-PL" dirty="0" smtClean="0">
                <a:solidFill>
                  <a:schemeClr val="accent1">
                    <a:satMod val="150000"/>
                  </a:schemeClr>
                </a:solidFill>
              </a:rPr>
              <a:t>J</a:t>
            </a:r>
            <a:r>
              <a:rPr lang="en-US" dirty="0" err="1" smtClean="0">
                <a:solidFill>
                  <a:schemeClr val="accent1">
                    <a:satMod val="150000"/>
                  </a:schemeClr>
                </a:solidFill>
              </a:rPr>
              <a:t>urisdiction</a:t>
            </a:r>
            <a:r>
              <a:rPr lang="en-US" dirty="0" smtClean="0">
                <a:solidFill>
                  <a:schemeClr val="accent1">
                    <a:satMod val="150000"/>
                  </a:schemeClr>
                </a:solidFill>
              </a:rPr>
              <a:t> </a:t>
            </a:r>
            <a:r>
              <a:rPr lang="pl-PL" dirty="0" smtClean="0">
                <a:solidFill>
                  <a:schemeClr val="accent1">
                    <a:satMod val="150000"/>
                  </a:schemeClr>
                </a:solidFill>
              </a:rPr>
              <a:t>of </a:t>
            </a:r>
            <a:r>
              <a:rPr lang="en-US" dirty="0" smtClean="0">
                <a:solidFill>
                  <a:schemeClr val="accent1">
                    <a:satMod val="150000"/>
                  </a:schemeClr>
                </a:solidFill>
              </a:rPr>
              <a:t>Belgian courts </a:t>
            </a:r>
            <a:endParaRPr lang="pl-PL" dirty="0">
              <a:solidFill>
                <a:schemeClr val="accent1">
                  <a:satMod val="150000"/>
                </a:schemeClr>
              </a:solidFill>
            </a:endParaRPr>
          </a:p>
        </p:txBody>
      </p:sp>
      <p:sp>
        <p:nvSpPr>
          <p:cNvPr id="23554" name="Symbol zastępczy zawartości 2"/>
          <p:cNvSpPr>
            <a:spLocks noGrp="1"/>
          </p:cNvSpPr>
          <p:nvPr>
            <p:ph idx="1"/>
          </p:nvPr>
        </p:nvSpPr>
        <p:spPr>
          <a:xfrm>
            <a:off x="395288" y="1628775"/>
            <a:ext cx="7300912" cy="4827588"/>
          </a:xfrm>
        </p:spPr>
        <p:txBody>
          <a:bodyPr/>
          <a:lstStyle/>
          <a:p>
            <a:pPr>
              <a:buFont typeface="Wingdings 2" pitchFamily="18" charset="2"/>
              <a:buNone/>
            </a:pPr>
            <a:r>
              <a:rPr lang="en-US" sz="2200" smtClean="0"/>
              <a:t>As a general rule, Belgian courts have jurisdiction to open insolvency proceeding only in cases stipulated by art. 3 of EU Regulation. In addition, they have jurisdiction: </a:t>
            </a:r>
            <a:endParaRPr lang="pl-PL" sz="2200" smtClean="0"/>
          </a:p>
          <a:p>
            <a:pPr algn="just"/>
            <a:r>
              <a:rPr lang="en-US" sz="2200" smtClean="0"/>
              <a:t>to open the main consideration: 1) if the main place of business or statutory location of the legal entity is in Belgium; 2) if the domicile of an individual person is in Belgium; </a:t>
            </a:r>
            <a:endParaRPr lang="pl-PL" sz="2200" smtClean="0"/>
          </a:p>
          <a:p>
            <a:r>
              <a:rPr lang="en-US" sz="2200" smtClean="0"/>
              <a:t>to open the territorial considerations: if the debtor has an establishment in Belgium. </a:t>
            </a:r>
            <a:endParaRPr lang="pl-PL" sz="2200" smtClean="0"/>
          </a:p>
          <a:p>
            <a:pPr algn="just">
              <a:buFont typeface="Wingdings 2" pitchFamily="18" charset="2"/>
              <a:buNone/>
            </a:pPr>
            <a:r>
              <a:rPr lang="en-US" sz="2200" smtClean="0"/>
              <a:t>Recognition in Belgium of foreign court decision that opens the main proceeding, does not affect the competence of the Belgian Court of open the territorial review. The Belgian legislator fixed in the Code the model of primary and secondary (territorial) proceeding. </a:t>
            </a:r>
            <a:endParaRPr lang="pl-PL" sz="22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320040"/>
            <a:ext cx="7372672" cy="1452776"/>
          </a:xfrm>
        </p:spPr>
        <p:txBody>
          <a:bodyPr>
            <a:noAutofit/>
          </a:bodyPr>
          <a:lstStyle/>
          <a:p>
            <a:pPr algn="ctr" fontAlgn="auto">
              <a:spcAft>
                <a:spcPts val="0"/>
              </a:spcAft>
              <a:defRPr/>
            </a:pPr>
            <a:r>
              <a:rPr lang="en-US" sz="6000" dirty="0" smtClean="0">
                <a:solidFill>
                  <a:schemeClr val="accent1">
                    <a:satMod val="150000"/>
                  </a:schemeClr>
                </a:solidFill>
              </a:rPr>
              <a:t> </a:t>
            </a:r>
            <a:r>
              <a:rPr lang="pl-PL" sz="6000" dirty="0" err="1" smtClean="0">
                <a:solidFill>
                  <a:schemeClr val="accent1">
                    <a:satMod val="150000"/>
                  </a:schemeClr>
                </a:solidFill>
              </a:rPr>
              <a:t>The</a:t>
            </a:r>
            <a:r>
              <a:rPr lang="pl-PL" sz="6000" dirty="0" smtClean="0">
                <a:solidFill>
                  <a:schemeClr val="accent1">
                    <a:satMod val="150000"/>
                  </a:schemeClr>
                </a:solidFill>
              </a:rPr>
              <a:t> </a:t>
            </a:r>
            <a:r>
              <a:rPr lang="pl-PL" sz="6000" dirty="0" err="1" smtClean="0">
                <a:solidFill>
                  <a:schemeClr val="accent1">
                    <a:satMod val="150000"/>
                  </a:schemeClr>
                </a:solidFill>
              </a:rPr>
              <a:t>applicable</a:t>
            </a:r>
            <a:r>
              <a:rPr lang="pl-PL" sz="6000" dirty="0" smtClean="0">
                <a:solidFill>
                  <a:schemeClr val="accent1">
                    <a:satMod val="150000"/>
                  </a:schemeClr>
                </a:solidFill>
              </a:rPr>
              <a:t> law</a:t>
            </a:r>
            <a:endParaRPr lang="pl-PL" sz="6000" dirty="0">
              <a:solidFill>
                <a:schemeClr val="accent1">
                  <a:satMod val="150000"/>
                </a:schemeClr>
              </a:solidFill>
            </a:endParaRPr>
          </a:p>
        </p:txBody>
      </p:sp>
      <p:sp>
        <p:nvSpPr>
          <p:cNvPr id="24578" name="Symbol zastępczy zawartości 2"/>
          <p:cNvSpPr>
            <a:spLocks noGrp="1"/>
          </p:cNvSpPr>
          <p:nvPr>
            <p:ph idx="1"/>
          </p:nvPr>
        </p:nvSpPr>
        <p:spPr>
          <a:xfrm>
            <a:off x="468313" y="1844675"/>
            <a:ext cx="7227887" cy="4611688"/>
          </a:xfrm>
        </p:spPr>
        <p:txBody>
          <a:bodyPr/>
          <a:lstStyle/>
          <a:p>
            <a:pPr algn="just">
              <a:buFont typeface="Wingdings 2" pitchFamily="18" charset="2"/>
              <a:buNone/>
            </a:pPr>
            <a:r>
              <a:rPr lang="en-US" smtClean="0"/>
              <a:t>Consideration of bankruptcy, open in Belgium, and its effects are governed by Belgian law. Belgian law defines the conditions for a public hearing, conduct and closure. The consequences of a public hearing of the bankruptcy may be regulated by foreign law, without prejudice to the application of Belgian law.</a:t>
            </a:r>
            <a:endParaRPr lang="pl-PL"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28656" cy="770344"/>
          </a:xfrm>
        </p:spPr>
        <p:txBody>
          <a:bodyPr>
            <a:normAutofit fontScale="90000"/>
          </a:bodyPr>
          <a:lstStyle/>
          <a:p>
            <a:pPr fontAlgn="auto">
              <a:spcAft>
                <a:spcPts val="0"/>
              </a:spcAft>
              <a:defRPr/>
            </a:pPr>
            <a:r>
              <a:rPr lang="en-US" dirty="0" smtClean="0">
                <a:solidFill>
                  <a:schemeClr val="accent1">
                    <a:satMod val="150000"/>
                  </a:schemeClr>
                </a:solidFill>
              </a:rPr>
              <a:t>Application of foreign law</a:t>
            </a:r>
            <a:endParaRPr lang="pl-PL" dirty="0">
              <a:solidFill>
                <a:schemeClr val="accent1">
                  <a:satMod val="150000"/>
                </a:schemeClr>
              </a:solidFill>
            </a:endParaRPr>
          </a:p>
        </p:txBody>
      </p:sp>
      <p:sp>
        <p:nvSpPr>
          <p:cNvPr id="3" name="Symbol zastępczy zawartości 2"/>
          <p:cNvSpPr>
            <a:spLocks noGrp="1"/>
          </p:cNvSpPr>
          <p:nvPr>
            <p:ph idx="1"/>
          </p:nvPr>
        </p:nvSpPr>
        <p:spPr>
          <a:xfrm>
            <a:off x="395288" y="1628775"/>
            <a:ext cx="7300912" cy="5040313"/>
          </a:xfrm>
        </p:spPr>
        <p:txBody>
          <a:bodyPr rtlCol="0">
            <a:normAutofit fontScale="77500" lnSpcReduction="20000"/>
          </a:bodyPr>
          <a:lstStyle/>
          <a:p>
            <a:pPr marL="438912" indent="-320040" fontAlgn="auto">
              <a:spcBef>
                <a:spcPts val="0"/>
              </a:spcBef>
              <a:spcAft>
                <a:spcPts val="0"/>
              </a:spcAft>
              <a:buFont typeface="Wingdings 2"/>
              <a:buChar char=""/>
              <a:defRPr/>
            </a:pPr>
            <a:r>
              <a:rPr lang="en-US" dirty="0" smtClean="0"/>
              <a:t>Law is applied to a real right, adjusts the proprietary rights of third parties in respect of debtor’s property located in the territory of another state. </a:t>
            </a:r>
            <a:endParaRPr lang="pl-PL" dirty="0" smtClean="0"/>
          </a:p>
          <a:p>
            <a:pPr marL="438912" indent="-320040" fontAlgn="auto">
              <a:spcBef>
                <a:spcPts val="0"/>
              </a:spcBef>
              <a:spcAft>
                <a:spcPts val="0"/>
              </a:spcAft>
              <a:buFont typeface="Wingdings 2"/>
              <a:buChar char=""/>
              <a:defRPr/>
            </a:pPr>
            <a:r>
              <a:rPr lang="en-US" dirty="0" smtClean="0"/>
              <a:t>The contract, which gives the right to acquire immovable property is governed by the law applicable to this contract.</a:t>
            </a:r>
            <a:endParaRPr lang="pl-PL" dirty="0" smtClean="0"/>
          </a:p>
          <a:p>
            <a:pPr marL="438912" indent="-320040" fontAlgn="auto">
              <a:spcBef>
                <a:spcPts val="0"/>
              </a:spcBef>
              <a:spcAft>
                <a:spcPts val="0"/>
              </a:spcAft>
              <a:buFont typeface="Wingdings 2"/>
              <a:buChar char=""/>
              <a:defRPr/>
            </a:pPr>
            <a:r>
              <a:rPr lang="en-US" dirty="0" smtClean="0"/>
              <a:t>The rights and obligations of the parties with respect to the payment system or financial market are governed by the law applicable to the system or market. </a:t>
            </a:r>
            <a:endParaRPr lang="pl-PL" dirty="0" smtClean="0"/>
          </a:p>
          <a:p>
            <a:pPr marL="438912" indent="-320040" fontAlgn="auto">
              <a:spcBef>
                <a:spcPts val="0"/>
              </a:spcBef>
              <a:spcAft>
                <a:spcPts val="0"/>
              </a:spcAft>
              <a:buFont typeface="Wingdings 2"/>
              <a:buChar char=""/>
              <a:defRPr/>
            </a:pPr>
            <a:r>
              <a:rPr lang="en-US" dirty="0" smtClean="0"/>
              <a:t>Labor contracts and labor relations are governed by the law applicable to an employment contract.</a:t>
            </a:r>
            <a:endParaRPr lang="pl-PL" dirty="0" smtClean="0"/>
          </a:p>
          <a:p>
            <a:pPr marL="438912" indent="-320040" fontAlgn="auto">
              <a:spcBef>
                <a:spcPts val="0"/>
              </a:spcBef>
              <a:spcAft>
                <a:spcPts val="0"/>
              </a:spcAft>
              <a:buFont typeface="Wingdings 2"/>
              <a:buChar char=""/>
              <a:defRPr/>
            </a:pPr>
            <a:r>
              <a:rPr lang="en-US" dirty="0" smtClean="0"/>
              <a:t>Debtor’s right to property or things which shall be registered in the State Register are governed by the law applicable to these rights.</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320040"/>
            <a:ext cx="7344816" cy="2748920"/>
          </a:xfrm>
        </p:spPr>
        <p:txBody>
          <a:bodyPr>
            <a:normAutofit fontScale="90000"/>
          </a:bodyPr>
          <a:lstStyle/>
          <a:p>
            <a:pPr algn="ctr" fontAlgn="auto">
              <a:spcAft>
                <a:spcPts val="0"/>
              </a:spcAft>
              <a:defRPr/>
            </a:pPr>
            <a:r>
              <a:rPr lang="pl-PL" dirty="0" smtClean="0">
                <a:solidFill>
                  <a:schemeClr val="accent1">
                    <a:satMod val="150000"/>
                  </a:schemeClr>
                </a:solidFill>
              </a:rPr>
              <a:t>A </a:t>
            </a:r>
            <a:r>
              <a:rPr lang="en-US" dirty="0" smtClean="0">
                <a:solidFill>
                  <a:schemeClr val="accent1">
                    <a:satMod val="150000"/>
                  </a:schemeClr>
                </a:solidFill>
              </a:rPr>
              <a:t>foreign court should take into account the conflict rules of </a:t>
            </a:r>
            <a:r>
              <a:rPr lang="en-US" dirty="0" smtClean="0">
                <a:solidFill>
                  <a:srgbClr val="7030A0"/>
                </a:solidFill>
              </a:rPr>
              <a:t>Belgian law, if such a decision must be recognized and enforced in Belgium</a:t>
            </a:r>
            <a:endParaRPr lang="pl-PL" dirty="0">
              <a:solidFill>
                <a:srgbClr val="7030A0"/>
              </a:solidFill>
            </a:endParaRPr>
          </a:p>
        </p:txBody>
      </p:sp>
      <p:sp>
        <p:nvSpPr>
          <p:cNvPr id="3" name="Symbol zastępczy zawartości 2"/>
          <p:cNvSpPr>
            <a:spLocks noGrp="1"/>
          </p:cNvSpPr>
          <p:nvPr>
            <p:ph idx="1"/>
          </p:nvPr>
        </p:nvSpPr>
        <p:spPr>
          <a:xfrm>
            <a:off x="468313" y="3186113"/>
            <a:ext cx="7156450" cy="3482975"/>
          </a:xfrm>
        </p:spPr>
        <p:txBody>
          <a:bodyPr rtlCol="0">
            <a:normAutofit fontScale="85000" lnSpcReduction="20000"/>
          </a:bodyPr>
          <a:lstStyle/>
          <a:p>
            <a:pPr marL="438912" indent="-320040" algn="just" fontAlgn="auto">
              <a:spcBef>
                <a:spcPts val="0"/>
              </a:spcBef>
              <a:spcAft>
                <a:spcPts val="0"/>
              </a:spcAft>
              <a:buFont typeface="Wingdings 2"/>
              <a:buChar char=""/>
              <a:defRPr/>
            </a:pPr>
            <a:r>
              <a:rPr lang="en-US" dirty="0" smtClean="0"/>
              <a:t>Actions for nullity, cancellation and impracticability acts adverse to all creditors an exception can obey the foreign law. From the perspective of the Belgian legislator, otherwise conflicting issues may contravene the rights of the parties. Foreign judicial decision can not produce any effect in Belgium, if it was made applicable law issues have been resolved otherwise than that prescribed in the Code.</a:t>
            </a:r>
            <a:endParaRPr lang="pl-PL" dirty="0" smtClean="0"/>
          </a:p>
          <a:p>
            <a:pPr marL="438912" indent="-320040" algn="just"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260648"/>
            <a:ext cx="7084640" cy="554320"/>
          </a:xfrm>
        </p:spPr>
        <p:txBody>
          <a:bodyPr>
            <a:normAutofit fontScale="90000"/>
          </a:bodyPr>
          <a:lstStyle/>
          <a:p>
            <a:pPr algn="ctr" fontAlgn="auto">
              <a:spcAft>
                <a:spcPts val="0"/>
              </a:spcAft>
              <a:defRPr/>
            </a:pPr>
            <a:r>
              <a:rPr lang="en-US" dirty="0" smtClean="0">
                <a:solidFill>
                  <a:schemeClr val="accent1">
                    <a:satMod val="150000"/>
                  </a:schemeClr>
                </a:solidFill>
              </a:rPr>
              <a:t>The first model </a:t>
            </a:r>
            <a:r>
              <a:rPr lang="pl-PL" dirty="0" smtClean="0">
                <a:solidFill>
                  <a:schemeClr val="accent1">
                    <a:satMod val="150000"/>
                  </a:schemeClr>
                </a:solidFill>
              </a:rPr>
              <a:t>- Russia</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557338"/>
            <a:ext cx="7227887" cy="5111750"/>
          </a:xfrm>
        </p:spPr>
        <p:txBody>
          <a:bodyPr rtlCol="0">
            <a:normAutofit fontScale="77500" lnSpcReduction="20000"/>
          </a:bodyPr>
          <a:lstStyle/>
          <a:p>
            <a:pPr marL="438912" indent="-320040" algn="just" fontAlgn="auto">
              <a:spcBef>
                <a:spcPts val="0"/>
              </a:spcBef>
              <a:spcAft>
                <a:spcPts val="0"/>
              </a:spcAft>
              <a:buFont typeface="Wingdings 2"/>
              <a:buChar char=""/>
              <a:defRPr/>
            </a:pPr>
            <a:r>
              <a:rPr lang="pl-PL" dirty="0" smtClean="0"/>
              <a:t>T</a:t>
            </a:r>
            <a:r>
              <a:rPr lang="en-US" dirty="0" smtClean="0"/>
              <a:t>he </a:t>
            </a:r>
            <a:r>
              <a:rPr lang="pl-PL" dirty="0" smtClean="0"/>
              <a:t>F</a:t>
            </a:r>
            <a:r>
              <a:rPr lang="en-US" dirty="0" err="1" smtClean="0"/>
              <a:t>ederal</a:t>
            </a:r>
            <a:r>
              <a:rPr lang="en-US" dirty="0" smtClean="0"/>
              <a:t> </a:t>
            </a:r>
            <a:r>
              <a:rPr lang="pl-PL" dirty="0" smtClean="0"/>
              <a:t>L</a:t>
            </a:r>
            <a:r>
              <a:rPr lang="en-US" dirty="0" smtClean="0"/>
              <a:t>aw </a:t>
            </a:r>
            <a:r>
              <a:rPr lang="pl-PL" dirty="0" smtClean="0"/>
              <a:t>„</a:t>
            </a:r>
            <a:r>
              <a:rPr lang="en-US" dirty="0" smtClean="0"/>
              <a:t>About insolvency (Bankruptcy)</a:t>
            </a:r>
            <a:r>
              <a:rPr lang="pl-PL" dirty="0" smtClean="0"/>
              <a:t>”</a:t>
            </a:r>
            <a:r>
              <a:rPr lang="en-US" dirty="0" smtClean="0"/>
              <a:t> 2002 mentions the term </a:t>
            </a:r>
            <a:r>
              <a:rPr lang="pl-PL" dirty="0" smtClean="0"/>
              <a:t>„</a:t>
            </a:r>
            <a:r>
              <a:rPr lang="en-US" dirty="0" smtClean="0"/>
              <a:t>a</a:t>
            </a:r>
            <a:r>
              <a:rPr lang="pl-PL" dirty="0" smtClean="0"/>
              <a:t> </a:t>
            </a:r>
            <a:r>
              <a:rPr lang="en-US" dirty="0" smtClean="0"/>
              <a:t>cross-border</a:t>
            </a:r>
            <a:r>
              <a:rPr lang="pl-PL" dirty="0" smtClean="0"/>
              <a:t>-</a:t>
            </a:r>
            <a:r>
              <a:rPr lang="en-US" dirty="0" smtClean="0"/>
              <a:t>insolvency</a:t>
            </a:r>
            <a:r>
              <a:rPr lang="pl-PL" dirty="0" smtClean="0"/>
              <a:t>”</a:t>
            </a:r>
            <a:r>
              <a:rPr lang="en-US" dirty="0" smtClean="0"/>
              <a:t>, but it contains no legal definition of this institution. There was a question on the official website of the Federal Registration Service in 2005 – how should we understand the term a</a:t>
            </a:r>
            <a:r>
              <a:rPr lang="pl-PL" dirty="0" smtClean="0"/>
              <a:t> </a:t>
            </a:r>
            <a:r>
              <a:rPr lang="en-US" dirty="0" smtClean="0"/>
              <a:t>cross-border</a:t>
            </a:r>
            <a:r>
              <a:rPr lang="pl-PL" dirty="0" smtClean="0"/>
              <a:t>-</a:t>
            </a:r>
            <a:r>
              <a:rPr lang="en-US" dirty="0" smtClean="0"/>
              <a:t>insolvency? The Russian Federal Registration Service noted the absence of legal definitions and suggested sending to UNCITRAL Model Law of </a:t>
            </a:r>
            <a:r>
              <a:rPr lang="pl-PL" dirty="0" smtClean="0"/>
              <a:t>a </a:t>
            </a:r>
            <a:r>
              <a:rPr lang="en-US" dirty="0" smtClean="0"/>
              <a:t>cross-</a:t>
            </a:r>
            <a:r>
              <a:rPr lang="pl-PL" dirty="0" smtClean="0"/>
              <a:t>b</a:t>
            </a:r>
            <a:r>
              <a:rPr lang="en-US" dirty="0" smtClean="0"/>
              <a:t>order</a:t>
            </a:r>
            <a:r>
              <a:rPr lang="pl-PL" dirty="0" smtClean="0"/>
              <a:t>-i</a:t>
            </a:r>
            <a:r>
              <a:rPr lang="en-US" dirty="0" err="1" smtClean="0"/>
              <a:t>nsolvency</a:t>
            </a:r>
            <a:r>
              <a:rPr lang="en-US" dirty="0" smtClean="0"/>
              <a:t>. </a:t>
            </a:r>
            <a:endParaRPr lang="pl-PL" dirty="0" smtClean="0"/>
          </a:p>
          <a:p>
            <a:pPr marL="438912" indent="-320040" algn="just" fontAlgn="auto">
              <a:spcBef>
                <a:spcPts val="0"/>
              </a:spcBef>
              <a:spcAft>
                <a:spcPts val="0"/>
              </a:spcAft>
              <a:buFont typeface="Wingdings 2"/>
              <a:buChar char=""/>
              <a:defRPr/>
            </a:pPr>
            <a:r>
              <a:rPr lang="en-US" dirty="0" smtClean="0"/>
              <a:t>The </a:t>
            </a:r>
            <a:r>
              <a:rPr lang="pl-PL" dirty="0" smtClean="0"/>
              <a:t>L</a:t>
            </a:r>
            <a:r>
              <a:rPr lang="en-US" dirty="0" smtClean="0"/>
              <a:t>aw defines authorized in a</a:t>
            </a:r>
            <a:r>
              <a:rPr lang="pl-PL" dirty="0" smtClean="0"/>
              <a:t> </a:t>
            </a:r>
            <a:r>
              <a:rPr lang="en-US" dirty="0" smtClean="0"/>
              <a:t>cross-border</a:t>
            </a:r>
            <a:r>
              <a:rPr lang="pl-PL" dirty="0" smtClean="0"/>
              <a:t>-</a:t>
            </a:r>
            <a:r>
              <a:rPr lang="en-US" dirty="0" smtClean="0"/>
              <a:t>insolvency authorities, but does not set any rules relating to bankruptcy, associated with foreign law. In particular, the </a:t>
            </a:r>
            <a:r>
              <a:rPr lang="pl-PL" dirty="0" smtClean="0"/>
              <a:t>L</a:t>
            </a:r>
            <a:r>
              <a:rPr lang="en-US" dirty="0" smtClean="0"/>
              <a:t>aw does not provide the possibility of excitation in Russia further proceeding under the insolvency of foreign debtor.</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404664"/>
            <a:ext cx="7084640" cy="1728192"/>
          </a:xfrm>
        </p:spPr>
        <p:txBody>
          <a:bodyPr>
            <a:normAutofit fontScale="90000"/>
          </a:bodyPr>
          <a:lstStyle/>
          <a:p>
            <a:pPr algn="ctr" fontAlgn="auto">
              <a:spcAft>
                <a:spcPts val="0"/>
              </a:spcAft>
              <a:defRPr/>
            </a:pPr>
            <a:r>
              <a:rPr lang="pl-PL" dirty="0" smtClean="0">
                <a:solidFill>
                  <a:schemeClr val="accent1">
                    <a:satMod val="150000"/>
                  </a:schemeClr>
                </a:solidFill>
              </a:rPr>
              <a:t>T</a:t>
            </a:r>
            <a:r>
              <a:rPr lang="en-US" dirty="0" smtClean="0">
                <a:solidFill>
                  <a:schemeClr val="accent1">
                    <a:satMod val="150000"/>
                  </a:schemeClr>
                </a:solidFill>
              </a:rPr>
              <a:t>he legal basis for regulating</a:t>
            </a:r>
            <a:r>
              <a:rPr lang="pl-PL" dirty="0" smtClean="0">
                <a:solidFill>
                  <a:schemeClr val="accent1">
                    <a:satMod val="150000"/>
                  </a:schemeClr>
                </a:solidFill>
              </a:rPr>
              <a:t> </a:t>
            </a:r>
            <a:r>
              <a:rPr lang="pl-PL" dirty="0" smtClean="0">
                <a:solidFill>
                  <a:srgbClr val="7030A0"/>
                </a:solidFill>
              </a:rPr>
              <a:t>of</a:t>
            </a:r>
            <a:r>
              <a:rPr lang="en-US" dirty="0" smtClean="0">
                <a:solidFill>
                  <a:srgbClr val="7030A0"/>
                </a:solidFill>
              </a:rPr>
              <a:t> a</a:t>
            </a:r>
            <a:r>
              <a:rPr lang="pl-PL" dirty="0" smtClean="0">
                <a:solidFill>
                  <a:srgbClr val="7030A0"/>
                </a:solidFill>
              </a:rPr>
              <a:t> </a:t>
            </a:r>
            <a:r>
              <a:rPr lang="en-US" dirty="0" smtClean="0">
                <a:solidFill>
                  <a:srgbClr val="7030A0"/>
                </a:solidFill>
              </a:rPr>
              <a:t>cross-border</a:t>
            </a:r>
            <a:r>
              <a:rPr lang="pl-PL" dirty="0" smtClean="0">
                <a:solidFill>
                  <a:srgbClr val="7030A0"/>
                </a:solidFill>
              </a:rPr>
              <a:t>-</a:t>
            </a:r>
            <a:r>
              <a:rPr lang="en-US" dirty="0" smtClean="0">
                <a:solidFill>
                  <a:srgbClr val="7030A0"/>
                </a:solidFill>
              </a:rPr>
              <a:t>insolvency</a:t>
            </a:r>
            <a:endParaRPr lang="pl-PL" dirty="0">
              <a:solidFill>
                <a:srgbClr val="7030A0"/>
              </a:solidFill>
            </a:endParaRPr>
          </a:p>
        </p:txBody>
      </p:sp>
      <p:sp>
        <p:nvSpPr>
          <p:cNvPr id="3" name="Symbol zastępczy zawartości 2"/>
          <p:cNvSpPr>
            <a:spLocks noGrp="1"/>
          </p:cNvSpPr>
          <p:nvPr>
            <p:ph idx="1"/>
          </p:nvPr>
        </p:nvSpPr>
        <p:spPr>
          <a:xfrm>
            <a:off x="468313" y="2060575"/>
            <a:ext cx="7227887" cy="4464050"/>
          </a:xfrm>
        </p:spPr>
        <p:txBody>
          <a:bodyPr rtlCol="0">
            <a:normAutofit fontScale="92500" lnSpcReduction="20000"/>
          </a:bodyPr>
          <a:lstStyle/>
          <a:p>
            <a:pPr marL="438912" indent="-320040" algn="just" fontAlgn="auto">
              <a:spcBef>
                <a:spcPts val="0"/>
              </a:spcBef>
              <a:spcAft>
                <a:spcPts val="0"/>
              </a:spcAft>
              <a:buFont typeface="Wingdings 2"/>
              <a:buChar char=""/>
              <a:defRPr/>
            </a:pPr>
            <a:r>
              <a:rPr lang="en-US" dirty="0" smtClean="0"/>
              <a:t>In theory, international agreements about the legal aid constitute the legal basis for regulating a</a:t>
            </a:r>
            <a:r>
              <a:rPr lang="pl-PL" dirty="0" smtClean="0"/>
              <a:t> </a:t>
            </a:r>
            <a:r>
              <a:rPr lang="en-US" dirty="0" smtClean="0"/>
              <a:t>cross-border</a:t>
            </a:r>
            <a:r>
              <a:rPr lang="pl-PL" dirty="0" smtClean="0"/>
              <a:t>-</a:t>
            </a:r>
            <a:r>
              <a:rPr lang="en-US" dirty="0" smtClean="0"/>
              <a:t>insolvency in the Russia. At the moment,  Russia did not sign any special international agreement, devoted to a</a:t>
            </a:r>
            <a:r>
              <a:rPr lang="pl-PL" dirty="0" smtClean="0"/>
              <a:t> </a:t>
            </a:r>
            <a:r>
              <a:rPr lang="en-US" dirty="0" smtClean="0"/>
              <a:t>cross-border</a:t>
            </a:r>
            <a:r>
              <a:rPr lang="pl-PL" dirty="0" smtClean="0"/>
              <a:t>-</a:t>
            </a:r>
            <a:r>
              <a:rPr lang="en-US" dirty="0" smtClean="0"/>
              <a:t>insolvency. Russian Bankruptcy Law provides that in the absence of international agreements the decisions of foreign insolvency courts recognize in the territory of the Russia on a reciprocal basis.</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7704856" cy="1556792"/>
          </a:xfrm>
        </p:spPr>
        <p:txBody>
          <a:bodyPr/>
          <a:lstStyle/>
          <a:p>
            <a:pPr algn="ctr" fontAlgn="auto">
              <a:spcAft>
                <a:spcPts val="0"/>
              </a:spcAft>
              <a:defRPr/>
            </a:pPr>
            <a:r>
              <a:rPr lang="pl-PL" sz="3200" dirty="0" smtClean="0">
                <a:solidFill>
                  <a:schemeClr val="accent1">
                    <a:satMod val="150000"/>
                  </a:schemeClr>
                </a:solidFill>
              </a:rPr>
              <a:t>T</a:t>
            </a:r>
            <a:r>
              <a:rPr lang="en-US" sz="3200" dirty="0" smtClean="0">
                <a:solidFill>
                  <a:schemeClr val="accent1">
                    <a:satMod val="150000"/>
                  </a:schemeClr>
                </a:solidFill>
              </a:rPr>
              <a:t>here is integrated, inter-regulation of the institution of a</a:t>
            </a:r>
            <a:r>
              <a:rPr lang="pl-PL" sz="3200" dirty="0" smtClean="0">
                <a:solidFill>
                  <a:schemeClr val="accent1">
                    <a:satMod val="150000"/>
                  </a:schemeClr>
                </a:solidFill>
              </a:rPr>
              <a:t> </a:t>
            </a:r>
            <a:r>
              <a:rPr lang="en-US" sz="3200" dirty="0" smtClean="0">
                <a:solidFill>
                  <a:schemeClr val="accent1">
                    <a:satMod val="150000"/>
                  </a:schemeClr>
                </a:solidFill>
              </a:rPr>
              <a:t>cross-border</a:t>
            </a:r>
            <a:r>
              <a:rPr lang="pl-PL" sz="3200" dirty="0" smtClean="0">
                <a:solidFill>
                  <a:schemeClr val="accent1">
                    <a:satMod val="150000"/>
                  </a:schemeClr>
                </a:solidFill>
              </a:rPr>
              <a:t>-</a:t>
            </a:r>
            <a:r>
              <a:rPr lang="en-US" sz="3200" dirty="0" smtClean="0">
                <a:solidFill>
                  <a:schemeClr val="accent1">
                    <a:satMod val="150000"/>
                  </a:schemeClr>
                </a:solidFill>
              </a:rPr>
              <a:t>insolvency in Russia </a:t>
            </a:r>
            <a:endParaRPr lang="pl-PL" sz="3200" dirty="0">
              <a:solidFill>
                <a:schemeClr val="accent1">
                  <a:satMod val="150000"/>
                </a:schemeClr>
              </a:solidFill>
            </a:endParaRPr>
          </a:p>
        </p:txBody>
      </p:sp>
      <p:sp>
        <p:nvSpPr>
          <p:cNvPr id="3" name="Symbol zastępczy zawartości 2"/>
          <p:cNvSpPr>
            <a:spLocks noGrp="1"/>
          </p:cNvSpPr>
          <p:nvPr>
            <p:ph idx="1"/>
          </p:nvPr>
        </p:nvSpPr>
        <p:spPr>
          <a:xfrm>
            <a:off x="395288" y="1844675"/>
            <a:ext cx="7345362" cy="4611688"/>
          </a:xfrm>
        </p:spPr>
        <p:txBody>
          <a:bodyPr rtlCol="0">
            <a:normAutofit fontScale="85000" lnSpcReduction="20000"/>
          </a:bodyPr>
          <a:lstStyle/>
          <a:p>
            <a:pPr marL="438912" indent="-320040" algn="just" fontAlgn="auto">
              <a:spcBef>
                <a:spcPts val="0"/>
              </a:spcBef>
              <a:spcAft>
                <a:spcPts val="0"/>
              </a:spcAft>
              <a:buFont typeface="Wingdings 2"/>
              <a:buNone/>
              <a:defRPr/>
            </a:pPr>
            <a:r>
              <a:rPr lang="en-US" dirty="0" smtClean="0"/>
              <a:t>There are basic standards in its: </a:t>
            </a:r>
            <a:endParaRPr lang="pl-PL" dirty="0" smtClean="0"/>
          </a:p>
          <a:p>
            <a:pPr marL="438912" indent="-320040" algn="just" fontAlgn="auto">
              <a:spcBef>
                <a:spcPts val="0"/>
              </a:spcBef>
              <a:spcAft>
                <a:spcPts val="0"/>
              </a:spcAft>
              <a:buFont typeface="Wingdings 2"/>
              <a:buChar char=""/>
              <a:defRPr/>
            </a:pPr>
            <a:r>
              <a:rPr lang="en-US" dirty="0" smtClean="0"/>
              <a:t>Rule in art. 6</a:t>
            </a:r>
            <a:r>
              <a:rPr lang="pl-PL" dirty="0" smtClean="0"/>
              <a:t>5</a:t>
            </a:r>
            <a:r>
              <a:rPr lang="en-US" dirty="0" smtClean="0"/>
              <a:t> R</a:t>
            </a:r>
            <a:r>
              <a:rPr lang="pl-PL" dirty="0" err="1" smtClean="0"/>
              <a:t>ussian</a:t>
            </a:r>
            <a:r>
              <a:rPr lang="en-US" dirty="0" smtClean="0"/>
              <a:t> Civil Code. This Rule defines that bankruptcy is the special order of a corporation’s liquidation. </a:t>
            </a:r>
            <a:endParaRPr lang="pl-PL" dirty="0" smtClean="0"/>
          </a:p>
          <a:p>
            <a:pPr marL="438912" indent="-320040" algn="just" fontAlgn="auto">
              <a:spcBef>
                <a:spcPts val="0"/>
              </a:spcBef>
              <a:spcAft>
                <a:spcPts val="0"/>
              </a:spcAft>
              <a:buFont typeface="Wingdings 2"/>
              <a:buChar char=""/>
              <a:defRPr/>
            </a:pPr>
            <a:r>
              <a:rPr lang="en-US" dirty="0" smtClean="0"/>
              <a:t>Rule in art. 1202 R</a:t>
            </a:r>
            <a:r>
              <a:rPr lang="pl-PL" dirty="0" err="1" smtClean="0"/>
              <a:t>ussian</a:t>
            </a:r>
            <a:r>
              <a:rPr lang="en-US" dirty="0" smtClean="0"/>
              <a:t> Civil Code. This Rule defines, that the termination of a corporation is resolved by their personal law. </a:t>
            </a:r>
            <a:endParaRPr lang="pl-PL" dirty="0" smtClean="0"/>
          </a:p>
          <a:p>
            <a:pPr marL="438912" indent="-320040" algn="just" fontAlgn="auto">
              <a:spcBef>
                <a:spcPts val="0"/>
              </a:spcBef>
              <a:spcAft>
                <a:spcPts val="0"/>
              </a:spcAft>
              <a:buFont typeface="Wingdings 2"/>
              <a:buChar char=""/>
              <a:defRPr/>
            </a:pPr>
            <a:r>
              <a:rPr lang="en-US" dirty="0" smtClean="0"/>
              <a:t>Some Rules in Russian Bankruptcy Law 2002 </a:t>
            </a:r>
            <a:r>
              <a:rPr lang="ru-RU" dirty="0" smtClean="0"/>
              <a:t>г</a:t>
            </a:r>
            <a:r>
              <a:rPr lang="en-US" dirty="0" smtClean="0"/>
              <a:t>. (art. 1, 131).</a:t>
            </a:r>
            <a:endParaRPr lang="pl-PL" dirty="0" smtClean="0"/>
          </a:p>
          <a:p>
            <a:pPr marL="438912" indent="-320040" algn="just" fontAlgn="auto">
              <a:spcBef>
                <a:spcPts val="0"/>
              </a:spcBef>
              <a:spcAft>
                <a:spcPts val="0"/>
              </a:spcAft>
              <a:buFont typeface="Wingdings 2"/>
              <a:buChar char=""/>
              <a:defRPr/>
            </a:pPr>
            <a:r>
              <a:rPr lang="en-US" dirty="0" smtClean="0"/>
              <a:t>Some Rules in Russian Code of State’s Arbitration Procedure about the order of recognition and enforcement of foreign judgments and cases involving foreign parties.</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20040"/>
            <a:ext cx="7228656" cy="2748920"/>
          </a:xfrm>
        </p:spPr>
        <p:txBody>
          <a:bodyPr>
            <a:normAutofit fontScale="90000"/>
          </a:bodyPr>
          <a:lstStyle/>
          <a:p>
            <a:pPr algn="ctr" fontAlgn="auto">
              <a:spcAft>
                <a:spcPts val="0"/>
              </a:spcAft>
              <a:defRPr/>
            </a:pPr>
            <a:r>
              <a:rPr lang="en-US" dirty="0" smtClean="0">
                <a:solidFill>
                  <a:schemeClr val="accent1">
                    <a:satMod val="150000"/>
                  </a:schemeClr>
                </a:solidFill>
              </a:rPr>
              <a:t>Russian bankruptcy law focuses </a:t>
            </a:r>
            <a:r>
              <a:rPr lang="en-US" dirty="0" smtClean="0">
                <a:solidFill>
                  <a:srgbClr val="7030A0"/>
                </a:solidFill>
              </a:rPr>
              <a:t>on the implementation of the principle of universality</a:t>
            </a:r>
            <a:endParaRPr lang="pl-PL" dirty="0">
              <a:solidFill>
                <a:srgbClr val="7030A0"/>
              </a:solidFill>
            </a:endParaRPr>
          </a:p>
        </p:txBody>
      </p:sp>
      <p:sp>
        <p:nvSpPr>
          <p:cNvPr id="30722" name="Symbol zastępczy zawartości 2"/>
          <p:cNvSpPr>
            <a:spLocks noGrp="1"/>
          </p:cNvSpPr>
          <p:nvPr>
            <p:ph idx="1"/>
          </p:nvPr>
        </p:nvSpPr>
        <p:spPr>
          <a:xfrm>
            <a:off x="468313" y="3429000"/>
            <a:ext cx="7227887" cy="3027363"/>
          </a:xfrm>
        </p:spPr>
        <p:txBody>
          <a:bodyPr/>
          <a:lstStyle/>
          <a:p>
            <a:pPr algn="just"/>
            <a:r>
              <a:rPr lang="en-US" sz="2800" smtClean="0"/>
              <a:t>Russian and foreign creditors, who participate in the proceeding in the bankruptcy case, have equal rights. Art. 131 Russian Bankruptcy Law provides for the inclusion in the bankruptcy estate all debtor’s property, including abroad.</a:t>
            </a:r>
            <a:endParaRPr lang="pl-PL"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28656" cy="770344"/>
          </a:xfrm>
        </p:spPr>
        <p:txBody>
          <a:bodyPr>
            <a:normAutofit fontScale="90000"/>
          </a:bodyPr>
          <a:lstStyle/>
          <a:p>
            <a:pPr algn="ctr" fontAlgn="auto">
              <a:spcAft>
                <a:spcPts val="0"/>
              </a:spcAft>
              <a:defRPr/>
            </a:pPr>
            <a:r>
              <a:rPr lang="pl-PL" dirty="0" smtClean="0">
                <a:solidFill>
                  <a:schemeClr val="accent1">
                    <a:satMod val="150000"/>
                  </a:schemeClr>
                </a:solidFill>
              </a:rPr>
              <a:t>A</a:t>
            </a:r>
            <a:r>
              <a:rPr lang="en-US" dirty="0" err="1" smtClean="0">
                <a:solidFill>
                  <a:schemeClr val="accent1">
                    <a:satMod val="150000"/>
                  </a:schemeClr>
                </a:solidFill>
              </a:rPr>
              <a:t>pplicable</a:t>
            </a:r>
            <a:r>
              <a:rPr lang="en-US" dirty="0" smtClean="0">
                <a:solidFill>
                  <a:schemeClr val="accent1">
                    <a:satMod val="150000"/>
                  </a:schemeClr>
                </a:solidFill>
              </a:rPr>
              <a:t> foreign law</a:t>
            </a:r>
            <a:endParaRPr lang="pl-PL" dirty="0">
              <a:solidFill>
                <a:schemeClr val="accent1">
                  <a:satMod val="150000"/>
                </a:schemeClr>
              </a:solidFill>
            </a:endParaRPr>
          </a:p>
        </p:txBody>
      </p:sp>
      <p:sp>
        <p:nvSpPr>
          <p:cNvPr id="3" name="Symbol zastępczy zawartości 2"/>
          <p:cNvSpPr>
            <a:spLocks noGrp="1"/>
          </p:cNvSpPr>
          <p:nvPr>
            <p:ph idx="1"/>
          </p:nvPr>
        </p:nvSpPr>
        <p:spPr>
          <a:xfrm>
            <a:off x="539750" y="1484313"/>
            <a:ext cx="7156450" cy="5373687"/>
          </a:xfrm>
        </p:spPr>
        <p:txBody>
          <a:bodyPr rtlCol="0">
            <a:normAutofit fontScale="77500" lnSpcReduction="20000"/>
          </a:bodyPr>
          <a:lstStyle/>
          <a:p>
            <a:pPr marL="438912" indent="-320040" algn="just" fontAlgn="auto">
              <a:spcBef>
                <a:spcPts val="0"/>
              </a:spcBef>
              <a:spcAft>
                <a:spcPts val="0"/>
              </a:spcAft>
              <a:buFont typeface="Wingdings 2"/>
              <a:buChar char=""/>
              <a:defRPr/>
            </a:pPr>
            <a:r>
              <a:rPr lang="en-US" dirty="0" smtClean="0"/>
              <a:t>If the Russian company is the parent company for foreign one, the bankruptcy petition of the Russian company does not serve under Russian law as grounds for the institution of the bankruptcy case of foreign company. Such bases are determined in accordance with applicable foreign law. A Russian court has no power to declare as bankrupt a foreign company registered abroad. However, Russian legislation gives the administrator the duty to take measures to search for, identify and return debtor’s property, including those located abroad. Law of the State in whose territory the debtor's property is, shall apply to the foreign assets of Russian companies. If it is a subsidiary of a Russian legal entity, then the bankruptcy proceedings should apply foreign law. </a:t>
            </a:r>
            <a:endParaRPr lang="pl-PL" dirty="0" smtClean="0"/>
          </a:p>
          <a:p>
            <a:pPr marL="438912" indent="-320040" algn="just"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39000" cy="1143000"/>
          </a:xfrm>
        </p:spPr>
        <p:txBody>
          <a:bodyPr>
            <a:normAutofit fontScale="90000"/>
          </a:bodyPr>
          <a:lstStyle/>
          <a:p>
            <a:pPr algn="ctr" fontAlgn="auto">
              <a:spcAft>
                <a:spcPts val="0"/>
              </a:spcAft>
              <a:defRPr/>
            </a:pPr>
            <a:r>
              <a:rPr lang="en-US" dirty="0" smtClean="0">
                <a:solidFill>
                  <a:schemeClr val="accent1">
                    <a:satMod val="150000"/>
                  </a:schemeClr>
                </a:solidFill>
              </a:rPr>
              <a:t>Modern national legal regulation of these problems </a:t>
            </a:r>
            <a:endParaRPr lang="pl-PL" dirty="0">
              <a:solidFill>
                <a:schemeClr val="accent1">
                  <a:satMod val="150000"/>
                </a:schemeClr>
              </a:solidFill>
            </a:endParaRPr>
          </a:p>
        </p:txBody>
      </p:sp>
      <p:sp>
        <p:nvSpPr>
          <p:cNvPr id="14338" name="Symbol zastępczy zawartości 2"/>
          <p:cNvSpPr>
            <a:spLocks noGrp="1"/>
          </p:cNvSpPr>
          <p:nvPr>
            <p:ph idx="1"/>
          </p:nvPr>
        </p:nvSpPr>
        <p:spPr>
          <a:xfrm>
            <a:off x="468313" y="1484313"/>
            <a:ext cx="7227887" cy="5184775"/>
          </a:xfrm>
        </p:spPr>
        <p:txBody>
          <a:bodyPr/>
          <a:lstStyle/>
          <a:p>
            <a:pPr algn="just"/>
            <a:r>
              <a:rPr lang="en-US" sz="2000" smtClean="0"/>
              <a:t>Bankruptcy law includes separate special norms, which regulate particular questions of a</a:t>
            </a:r>
            <a:r>
              <a:rPr lang="pl-PL" sz="2000" smtClean="0"/>
              <a:t> </a:t>
            </a:r>
            <a:r>
              <a:rPr lang="en-US" sz="2000" smtClean="0"/>
              <a:t>cross-border</a:t>
            </a:r>
            <a:r>
              <a:rPr lang="pl-PL" sz="2000" smtClean="0"/>
              <a:t>-</a:t>
            </a:r>
            <a:r>
              <a:rPr lang="en-US" sz="2000" smtClean="0"/>
              <a:t>insolvency (Russia, Italy, Liechtenstein, Moldova, Georgia). The most modern legislators all over the world prefer this way.</a:t>
            </a:r>
            <a:endParaRPr lang="pl-PL" sz="2000" smtClean="0"/>
          </a:p>
          <a:p>
            <a:pPr algn="just"/>
            <a:r>
              <a:rPr lang="en-US" sz="2000" smtClean="0"/>
              <a:t>Some units are included in bankruptcy which are</a:t>
            </a:r>
            <a:r>
              <a:rPr lang="en-US" sz="2000" b="1" smtClean="0"/>
              <a:t> </a:t>
            </a:r>
            <a:r>
              <a:rPr lang="en-US" sz="2000" smtClean="0"/>
              <a:t>focused on solving complex of the most difficult questions of a</a:t>
            </a:r>
            <a:r>
              <a:rPr lang="pl-PL" sz="2000" smtClean="0"/>
              <a:t> </a:t>
            </a:r>
            <a:r>
              <a:rPr lang="en-US" sz="2000" smtClean="0"/>
              <a:t>cross-border</a:t>
            </a:r>
            <a:r>
              <a:rPr lang="pl-PL" sz="2000" smtClean="0"/>
              <a:t>-</a:t>
            </a:r>
            <a:r>
              <a:rPr lang="en-US" sz="2000" smtClean="0"/>
              <a:t>insolvency (USA, Germany, Spain). </a:t>
            </a:r>
            <a:endParaRPr lang="pl-PL" sz="2000" smtClean="0"/>
          </a:p>
          <a:p>
            <a:pPr algn="just"/>
            <a:r>
              <a:rPr lang="en-US" sz="2000" smtClean="0"/>
              <a:t>The adoption of particular laws regulated the most important questions of a</a:t>
            </a:r>
            <a:r>
              <a:rPr lang="pl-PL" sz="2000" smtClean="0"/>
              <a:t> </a:t>
            </a:r>
            <a:r>
              <a:rPr lang="en-US" sz="2000" smtClean="0"/>
              <a:t>cross-border</a:t>
            </a:r>
            <a:r>
              <a:rPr lang="pl-PL" sz="2000" smtClean="0"/>
              <a:t>-</a:t>
            </a:r>
            <a:r>
              <a:rPr lang="en-US" sz="2000" smtClean="0"/>
              <a:t>insolvency (Japan), or separate laws which are entirely devoted to the management of this institute (Romania, United Kingdom). Now, it’s perhaps the optimum alternative of regulation.</a:t>
            </a:r>
            <a:endParaRPr lang="pl-PL" sz="2000" smtClean="0"/>
          </a:p>
          <a:p>
            <a:pPr algn="just"/>
            <a:r>
              <a:rPr lang="en-US" sz="2000" smtClean="0"/>
              <a:t>The last point is inclusion some units of regulation of a</a:t>
            </a:r>
            <a:r>
              <a:rPr lang="pl-PL" sz="2000" smtClean="0"/>
              <a:t> </a:t>
            </a:r>
            <a:r>
              <a:rPr lang="en-US" sz="2000" smtClean="0"/>
              <a:t>cross-border</a:t>
            </a:r>
            <a:r>
              <a:rPr lang="pl-PL" sz="2000" smtClean="0"/>
              <a:t>-</a:t>
            </a:r>
            <a:r>
              <a:rPr lang="en-US" sz="2000" smtClean="0"/>
              <a:t>insolvency in general codification’s acts of PIL (Switzerland, Belgium). This is the best standart of regulation</a:t>
            </a:r>
            <a:r>
              <a:rPr lang="ru-RU" sz="2000" smtClean="0"/>
              <a:t>.</a:t>
            </a:r>
            <a:endParaRPr lang="pl-PL" sz="2000" smtClean="0"/>
          </a:p>
          <a:p>
            <a:endParaRPr lang="pl-PL" sz="20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fontAlgn="auto">
              <a:spcAft>
                <a:spcPts val="0"/>
              </a:spcAft>
              <a:defRPr/>
            </a:pPr>
            <a:r>
              <a:rPr lang="pl-PL" dirty="0" smtClean="0">
                <a:solidFill>
                  <a:schemeClr val="accent1">
                    <a:satMod val="150000"/>
                  </a:schemeClr>
                </a:solidFill>
              </a:rPr>
              <a:t>F</a:t>
            </a:r>
            <a:r>
              <a:rPr lang="en-US" dirty="0" err="1" smtClean="0">
                <a:solidFill>
                  <a:schemeClr val="accent1">
                    <a:satMod val="150000"/>
                  </a:schemeClr>
                </a:solidFill>
              </a:rPr>
              <a:t>oreign</a:t>
            </a:r>
            <a:r>
              <a:rPr lang="en-US" dirty="0" smtClean="0">
                <a:solidFill>
                  <a:schemeClr val="accent1">
                    <a:satMod val="150000"/>
                  </a:schemeClr>
                </a:solidFill>
              </a:rPr>
              <a:t> court’s decisions of insolvency</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628775"/>
            <a:ext cx="8218487" cy="4772025"/>
          </a:xfrm>
        </p:spPr>
        <p:txBody>
          <a:bodyPr rtlCol="0">
            <a:normAutofit fontScale="77500" lnSpcReduction="20000"/>
          </a:bodyPr>
          <a:lstStyle/>
          <a:p>
            <a:pPr marL="438912" indent="-320040" algn="just" fontAlgn="auto">
              <a:spcBef>
                <a:spcPts val="0"/>
              </a:spcBef>
              <a:spcAft>
                <a:spcPts val="0"/>
              </a:spcAft>
              <a:buFont typeface="Wingdings 2"/>
              <a:buChar char=""/>
              <a:defRPr/>
            </a:pPr>
            <a:r>
              <a:rPr lang="en-US" dirty="0" smtClean="0"/>
              <a:t>Russian Bankruptcy Law (art. 1) provides for the recognition of foreign court’s decisions of insolvency. Foreign bankruptcy trustee must apply to the court competent for the issuance of exequaturs and get an appropriate definition of acceptance. This position is broadly consistent with the provisions of UNCITRAL Model Law of </a:t>
            </a:r>
            <a:r>
              <a:rPr lang="pl-PL" dirty="0" smtClean="0"/>
              <a:t>a </a:t>
            </a:r>
            <a:r>
              <a:rPr lang="en-US" dirty="0" smtClean="0"/>
              <a:t>cross-</a:t>
            </a:r>
            <a:r>
              <a:rPr lang="pl-PL" dirty="0" smtClean="0"/>
              <a:t>b</a:t>
            </a:r>
            <a:r>
              <a:rPr lang="en-US" dirty="0" smtClean="0"/>
              <a:t>order</a:t>
            </a:r>
            <a:r>
              <a:rPr lang="pl-PL" dirty="0" smtClean="0"/>
              <a:t>-i</a:t>
            </a:r>
            <a:r>
              <a:rPr lang="en-US" dirty="0" err="1" smtClean="0"/>
              <a:t>nsolvency</a:t>
            </a:r>
            <a:r>
              <a:rPr lang="en-US" dirty="0" smtClean="0"/>
              <a:t>.  </a:t>
            </a:r>
            <a:endParaRPr lang="pl-PL" dirty="0" smtClean="0"/>
          </a:p>
          <a:p>
            <a:pPr marL="438912" indent="-320040" algn="just" fontAlgn="auto">
              <a:spcBef>
                <a:spcPts val="0"/>
              </a:spcBef>
              <a:spcAft>
                <a:spcPts val="0"/>
              </a:spcAft>
              <a:buFont typeface="Wingdings 2"/>
              <a:buChar char=""/>
              <a:defRPr/>
            </a:pPr>
            <a:r>
              <a:rPr lang="en-US" dirty="0" smtClean="0"/>
              <a:t>Art. 248 Russian Code of State’s Arbitration Procedure includes disputes, which are connected with establishment, liquidation or registration on Russian territory of legal entities in the exclusive competence of the Russian state</a:t>
            </a:r>
            <a:r>
              <a:rPr lang="pl-PL" dirty="0" smtClean="0"/>
              <a:t> </a:t>
            </a:r>
            <a:r>
              <a:rPr lang="en-US" dirty="0" smtClean="0"/>
              <a:t>arbitration courts. Thus, foreign decision to declare bankrupt of debtor registered in Russia, but having a center of main interests in another country, shall not be recognized.</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7228656" cy="626328"/>
          </a:xfrm>
        </p:spPr>
        <p:txBody>
          <a:bodyPr>
            <a:normAutofit fontScale="90000"/>
          </a:bodyPr>
          <a:lstStyle/>
          <a:p>
            <a:pPr algn="ctr" fontAlgn="auto">
              <a:spcAft>
                <a:spcPts val="0"/>
              </a:spcAft>
              <a:defRPr/>
            </a:pPr>
            <a:r>
              <a:rPr lang="pl-PL" dirty="0" err="1" smtClean="0">
                <a:solidFill>
                  <a:schemeClr val="accent1">
                    <a:satMod val="150000"/>
                  </a:schemeClr>
                </a:solidFill>
              </a:rPr>
              <a:t>Russian</a:t>
            </a:r>
            <a:r>
              <a:rPr lang="pl-PL" dirty="0" smtClean="0">
                <a:solidFill>
                  <a:schemeClr val="accent1">
                    <a:satMod val="150000"/>
                  </a:schemeClr>
                </a:solidFill>
              </a:rPr>
              <a:t> </a:t>
            </a:r>
            <a:r>
              <a:rPr lang="pl-PL" dirty="0" err="1" smtClean="0">
                <a:solidFill>
                  <a:schemeClr val="accent1">
                    <a:satMod val="150000"/>
                  </a:schemeClr>
                </a:solidFill>
              </a:rPr>
              <a:t>conflicts</a:t>
            </a:r>
            <a:r>
              <a:rPr lang="pl-PL" dirty="0" smtClean="0">
                <a:solidFill>
                  <a:schemeClr val="accent1">
                    <a:satMod val="150000"/>
                  </a:schemeClr>
                </a:solidFill>
              </a:rPr>
              <a:t> </a:t>
            </a:r>
            <a:r>
              <a:rPr lang="pl-PL" dirty="0" err="1" smtClean="0">
                <a:solidFill>
                  <a:schemeClr val="accent1">
                    <a:satMod val="150000"/>
                  </a:schemeClr>
                </a:solidFill>
              </a:rPr>
              <a:t>rules</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484313"/>
            <a:ext cx="7227887" cy="5184775"/>
          </a:xfrm>
        </p:spPr>
        <p:txBody>
          <a:bodyPr rtlCol="0">
            <a:normAutofit fontScale="70000" lnSpcReduction="20000"/>
          </a:bodyPr>
          <a:lstStyle/>
          <a:p>
            <a:pPr marL="438912" indent="-320040" algn="just" fontAlgn="auto">
              <a:spcBef>
                <a:spcPts val="0"/>
              </a:spcBef>
              <a:spcAft>
                <a:spcPts val="0"/>
              </a:spcAft>
              <a:buFont typeface="Wingdings 2"/>
              <a:buChar char=""/>
              <a:defRPr/>
            </a:pPr>
            <a:r>
              <a:rPr lang="en-US" dirty="0" smtClean="0"/>
              <a:t>Special complex conflict regulation of a</a:t>
            </a:r>
            <a:r>
              <a:rPr lang="pl-PL" dirty="0" smtClean="0"/>
              <a:t> </a:t>
            </a:r>
            <a:r>
              <a:rPr lang="en-US" dirty="0" smtClean="0"/>
              <a:t>cross-border</a:t>
            </a:r>
            <a:r>
              <a:rPr lang="pl-PL" dirty="0" smtClean="0"/>
              <a:t>-</a:t>
            </a:r>
            <a:r>
              <a:rPr lang="en-US" dirty="0" smtClean="0"/>
              <a:t>insolvency in Russian PIL is completely absent. There is no clearly articulated conflict rule, which would determine the statute of a</a:t>
            </a:r>
            <a:r>
              <a:rPr lang="pl-PL" dirty="0" smtClean="0"/>
              <a:t> </a:t>
            </a:r>
            <a:r>
              <a:rPr lang="en-US" dirty="0" smtClean="0"/>
              <a:t>cross-border</a:t>
            </a:r>
            <a:r>
              <a:rPr lang="pl-PL" dirty="0" smtClean="0"/>
              <a:t>-</a:t>
            </a:r>
            <a:r>
              <a:rPr lang="en-US" dirty="0" smtClean="0"/>
              <a:t>insolvency. In Russian law doctrine expressed the view that Bankruptcy </a:t>
            </a:r>
            <a:r>
              <a:rPr lang="pl-PL" dirty="0" smtClean="0"/>
              <a:t>L</a:t>
            </a:r>
            <a:r>
              <a:rPr lang="en-US" dirty="0" smtClean="0"/>
              <a:t>aw is an act, which rules are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Unfortunately, the Act does not allow to define the limits of application of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or delimit its application to other conflict rules. For example, it is unclear which law should apply to labor relations related to bankruptcy, or how to set the law applicable to the real right of debtor. </a:t>
            </a:r>
            <a:endParaRPr lang="pl-PL" dirty="0" smtClean="0"/>
          </a:p>
          <a:p>
            <a:pPr marL="438912" indent="-320040" algn="just" fontAlgn="auto">
              <a:spcBef>
                <a:spcPts val="0"/>
              </a:spcBef>
              <a:spcAft>
                <a:spcPts val="0"/>
              </a:spcAft>
              <a:buFont typeface="Wingdings 2"/>
              <a:buChar char=""/>
              <a:defRPr/>
            </a:pPr>
            <a:r>
              <a:rPr lang="en-US" dirty="0" smtClean="0"/>
              <a:t>Only conflict rule, which can be adequate to situations of across-the-border insolvency, is art. 1202 </a:t>
            </a:r>
            <a:r>
              <a:rPr lang="pl-PL" dirty="0" err="1" smtClean="0"/>
              <a:t>Russian</a:t>
            </a:r>
            <a:r>
              <a:rPr lang="pl-PL" dirty="0" smtClean="0"/>
              <a:t> </a:t>
            </a:r>
            <a:r>
              <a:rPr lang="pl-PL" dirty="0" err="1" smtClean="0"/>
              <a:t>Civil</a:t>
            </a:r>
            <a:r>
              <a:rPr lang="pl-PL" dirty="0" smtClean="0"/>
              <a:t> </a:t>
            </a:r>
            <a:r>
              <a:rPr lang="pl-PL" dirty="0" err="1" smtClean="0"/>
              <a:t>Code</a:t>
            </a:r>
            <a:r>
              <a:rPr lang="pl-PL" dirty="0" smtClean="0"/>
              <a:t> </a:t>
            </a:r>
            <a:r>
              <a:rPr lang="en-US" dirty="0" smtClean="0"/>
              <a:t>(about the application </a:t>
            </a:r>
            <a:r>
              <a:rPr lang="en-US" dirty="0" err="1" smtClean="0"/>
              <a:t>lex</a:t>
            </a:r>
            <a:r>
              <a:rPr lang="en-US" dirty="0" smtClean="0"/>
              <a:t> </a:t>
            </a:r>
            <a:r>
              <a:rPr lang="en-US" dirty="0" err="1" smtClean="0"/>
              <a:t>societatis</a:t>
            </a:r>
            <a:r>
              <a:rPr lang="en-US" dirty="0" smtClean="0"/>
              <a:t> of the insolvent company to the questions of its creation, reorganization or liquidation).</a:t>
            </a:r>
            <a:r>
              <a:rPr lang="ru-RU" dirty="0" smtClean="0"/>
              <a:t> </a:t>
            </a:r>
            <a:r>
              <a:rPr lang="en-US" dirty="0" smtClean="0"/>
              <a:t>Such an interpretation stems from that that the bankruptcy is a special order of liquidation of legal entity</a:t>
            </a:r>
            <a:r>
              <a:rPr lang="pl-PL" dirty="0" smtClean="0"/>
              <a:t>.</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7228656" cy="770344"/>
          </a:xfrm>
        </p:spPr>
        <p:txBody>
          <a:bodyPr>
            <a:normAutofit fontScale="90000"/>
          </a:bodyPr>
          <a:lstStyle/>
          <a:p>
            <a:pPr algn="ctr" fontAlgn="auto">
              <a:spcAft>
                <a:spcPts val="0"/>
              </a:spcAft>
              <a:defRPr/>
            </a:pPr>
            <a:r>
              <a:rPr lang="pl-PL" dirty="0" smtClean="0">
                <a:solidFill>
                  <a:schemeClr val="accent1">
                    <a:satMod val="150000"/>
                  </a:schemeClr>
                </a:solidFill>
              </a:rPr>
              <a:t>As a </a:t>
            </a:r>
            <a:r>
              <a:rPr lang="pl-PL" dirty="0" err="1" smtClean="0">
                <a:solidFill>
                  <a:schemeClr val="accent1">
                    <a:satMod val="150000"/>
                  </a:schemeClr>
                </a:solidFill>
              </a:rPr>
              <a:t>result</a:t>
            </a:r>
            <a:r>
              <a:rPr lang="pl-PL" dirty="0" smtClean="0">
                <a:solidFill>
                  <a:schemeClr val="accent1">
                    <a:satMod val="150000"/>
                  </a:schemeClr>
                </a:solidFill>
              </a:rPr>
              <a:t>…</a:t>
            </a:r>
            <a:endParaRPr lang="pl-PL" dirty="0">
              <a:solidFill>
                <a:schemeClr val="accent1">
                  <a:satMod val="150000"/>
                </a:schemeClr>
              </a:solidFill>
            </a:endParaRPr>
          </a:p>
        </p:txBody>
      </p:sp>
      <p:sp>
        <p:nvSpPr>
          <p:cNvPr id="3" name="Symbol zastępczy zawartości 2"/>
          <p:cNvSpPr>
            <a:spLocks noGrp="1"/>
          </p:cNvSpPr>
          <p:nvPr>
            <p:ph idx="1"/>
          </p:nvPr>
        </p:nvSpPr>
        <p:spPr>
          <a:xfrm>
            <a:off x="323850" y="1484313"/>
            <a:ext cx="7372350" cy="5040312"/>
          </a:xfrm>
        </p:spPr>
        <p:txBody>
          <a:bodyPr rtlCol="0">
            <a:normAutofit fontScale="77500" lnSpcReduction="20000"/>
          </a:bodyPr>
          <a:lstStyle/>
          <a:p>
            <a:pPr marL="438912" indent="-320040" algn="just" fontAlgn="auto">
              <a:spcBef>
                <a:spcPts val="0"/>
              </a:spcBef>
              <a:spcAft>
                <a:spcPts val="0"/>
              </a:spcAft>
              <a:buFont typeface="Wingdings 2"/>
              <a:buChar char=""/>
              <a:defRPr/>
            </a:pPr>
            <a:r>
              <a:rPr lang="en-US" dirty="0" smtClean="0"/>
              <a:t>At the same time it should be noted that a rate art. 1202 </a:t>
            </a:r>
            <a:r>
              <a:rPr lang="pl-PL" dirty="0" err="1" smtClean="0"/>
              <a:t>Russian</a:t>
            </a:r>
            <a:r>
              <a:rPr lang="pl-PL" dirty="0" smtClean="0"/>
              <a:t> </a:t>
            </a:r>
            <a:r>
              <a:rPr lang="pl-PL" dirty="0" err="1" smtClean="0"/>
              <a:t>Civil</a:t>
            </a:r>
            <a:r>
              <a:rPr lang="pl-PL" dirty="0" smtClean="0"/>
              <a:t> </a:t>
            </a:r>
            <a:r>
              <a:rPr lang="pl-PL" dirty="0" err="1" smtClean="0"/>
              <a:t>Code</a:t>
            </a:r>
            <a:r>
              <a:rPr lang="pl-PL" dirty="0" smtClean="0"/>
              <a:t> </a:t>
            </a:r>
            <a:r>
              <a:rPr lang="en-US" dirty="0" smtClean="0"/>
              <a:t>is not able to provide the necessary conflict-law regulation of relations in a</a:t>
            </a:r>
            <a:r>
              <a:rPr lang="pl-PL" dirty="0" smtClean="0"/>
              <a:t> </a:t>
            </a:r>
            <a:r>
              <a:rPr lang="en-US" dirty="0" smtClean="0"/>
              <a:t>cross-border</a:t>
            </a:r>
            <a:r>
              <a:rPr lang="pl-PL" dirty="0" smtClean="0"/>
              <a:t>-</a:t>
            </a:r>
            <a:r>
              <a:rPr lang="en-US" dirty="0" smtClean="0"/>
              <a:t>insolvency. In particular, this rule may not apply to legal relationships arising during rehabilitation procedures.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is the main but not the sole conflict rule that determines the law applicable to the across-the-border insolvency. At the moment we have a unique situation - decisions of Russian courts of bankruptcy are not recognized and enforced abroad. The situation is mirrored in respect of foreign decisions of bankruptcy in Russia - they are not recognized and enforced. </a:t>
            </a:r>
            <a:endParaRPr lang="pl-PL" dirty="0" smtClean="0"/>
          </a:p>
          <a:p>
            <a:pPr marL="438912" indent="-320040" algn="just"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404664"/>
            <a:ext cx="7094984" cy="710952"/>
          </a:xfrm>
        </p:spPr>
        <p:txBody>
          <a:bodyPr>
            <a:normAutofit fontScale="90000"/>
          </a:bodyPr>
          <a:lstStyle/>
          <a:p>
            <a:pPr fontAlgn="auto">
              <a:spcAft>
                <a:spcPts val="0"/>
              </a:spcAft>
              <a:defRPr/>
            </a:pPr>
            <a:r>
              <a:rPr lang="en-US" dirty="0" smtClean="0">
                <a:solidFill>
                  <a:schemeClr val="accent1">
                    <a:satMod val="150000"/>
                  </a:schemeClr>
                </a:solidFill>
              </a:rPr>
              <a:t>The first model </a:t>
            </a:r>
            <a:r>
              <a:rPr lang="pl-PL" dirty="0" smtClean="0">
                <a:solidFill>
                  <a:schemeClr val="accent1">
                    <a:satMod val="150000"/>
                  </a:schemeClr>
                </a:solidFill>
              </a:rPr>
              <a:t>-</a:t>
            </a:r>
            <a:r>
              <a:rPr lang="en-US" dirty="0" smtClean="0">
                <a:solidFill>
                  <a:schemeClr val="accent1">
                    <a:satMod val="150000"/>
                  </a:schemeClr>
                </a:solidFill>
              </a:rPr>
              <a:t> Georgia </a:t>
            </a:r>
            <a:endParaRPr lang="pl-PL" dirty="0">
              <a:solidFill>
                <a:schemeClr val="accent1">
                  <a:satMod val="150000"/>
                </a:schemeClr>
              </a:solidFill>
            </a:endParaRPr>
          </a:p>
        </p:txBody>
      </p:sp>
      <p:sp>
        <p:nvSpPr>
          <p:cNvPr id="15362" name="Symbol zastępczy zawartości 2"/>
          <p:cNvSpPr>
            <a:spLocks noGrp="1"/>
          </p:cNvSpPr>
          <p:nvPr>
            <p:ph idx="1"/>
          </p:nvPr>
        </p:nvSpPr>
        <p:spPr>
          <a:xfrm>
            <a:off x="468313" y="1557338"/>
            <a:ext cx="7227887" cy="4899025"/>
          </a:xfrm>
        </p:spPr>
        <p:txBody>
          <a:bodyPr/>
          <a:lstStyle/>
          <a:p>
            <a:pPr algn="just"/>
            <a:r>
              <a:rPr lang="pl-PL" sz="2000" smtClean="0"/>
              <a:t>The a</a:t>
            </a:r>
            <a:r>
              <a:rPr lang="en-US" sz="2000" smtClean="0"/>
              <a:t>rt</a:t>
            </a:r>
            <a:r>
              <a:rPr lang="pl-PL" sz="2000" smtClean="0"/>
              <a:t>icle</a:t>
            </a:r>
            <a:r>
              <a:rPr lang="en-US" sz="2000" smtClean="0"/>
              <a:t> 34 in the Law "About insolvency proceedings" 1994. The foreign proceeding or the foreign court's decision must be recognized, if a real estate and creditors are on the territory of Georgia. Grounds for rejection of recognition are the violation of the international jurisdiction’s rules and conflict by consequences of such recognition to Georgian public order. The international jurisdiction’s rules are defined on the base of Georgian legislation. Foreign proceeding must be recognized without the international agreement. Foreign proceeding’s recognition does not preclude to start in Georgia a parallel (particular) proceeding against a Branch or a Department of foreign debtors. Only those creditors are able to take place in such  proceeding, whose claims are arisen from the branch’s activity. Particular proceeding protects the interests of Georgian creditors first of all. </a:t>
            </a:r>
            <a:endParaRPr lang="pl-PL"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32656"/>
            <a:ext cx="7156648" cy="770344"/>
          </a:xfrm>
        </p:spPr>
        <p:txBody>
          <a:bodyPr>
            <a:normAutofit fontScale="90000"/>
          </a:bodyPr>
          <a:lstStyle/>
          <a:p>
            <a:pPr fontAlgn="auto">
              <a:spcAft>
                <a:spcPts val="0"/>
              </a:spcAft>
              <a:defRPr/>
            </a:pPr>
            <a:r>
              <a:rPr lang="en-US" dirty="0" smtClean="0">
                <a:solidFill>
                  <a:schemeClr val="accent1">
                    <a:satMod val="150000"/>
                  </a:schemeClr>
                </a:solidFill>
              </a:rPr>
              <a:t>The second model </a:t>
            </a:r>
            <a:r>
              <a:rPr lang="pl-PL" dirty="0" smtClean="0">
                <a:solidFill>
                  <a:schemeClr val="accent1">
                    <a:satMod val="150000"/>
                  </a:schemeClr>
                </a:solidFill>
              </a:rPr>
              <a:t>- </a:t>
            </a:r>
            <a:r>
              <a:rPr lang="en-US" dirty="0" smtClean="0">
                <a:solidFill>
                  <a:schemeClr val="accent1">
                    <a:satMod val="150000"/>
                  </a:schemeClr>
                </a:solidFill>
              </a:rPr>
              <a:t>Spa</a:t>
            </a:r>
            <a:r>
              <a:rPr lang="pl-PL" dirty="0" smtClean="0">
                <a:solidFill>
                  <a:schemeClr val="accent1">
                    <a:satMod val="150000"/>
                  </a:schemeClr>
                </a:solidFill>
              </a:rPr>
              <a:t>i</a:t>
            </a:r>
            <a:r>
              <a:rPr lang="en-US" dirty="0" smtClean="0">
                <a:solidFill>
                  <a:schemeClr val="accent1">
                    <a:satMod val="150000"/>
                  </a:schemeClr>
                </a:solidFill>
              </a:rPr>
              <a:t>n</a:t>
            </a:r>
            <a:endParaRPr lang="pl-PL" dirty="0">
              <a:solidFill>
                <a:schemeClr val="accent1">
                  <a:satMod val="150000"/>
                </a:schemeClr>
              </a:solidFill>
            </a:endParaRPr>
          </a:p>
        </p:txBody>
      </p:sp>
      <p:sp>
        <p:nvSpPr>
          <p:cNvPr id="3" name="Symbol zastępczy zawartości 2"/>
          <p:cNvSpPr>
            <a:spLocks noGrp="1"/>
          </p:cNvSpPr>
          <p:nvPr>
            <p:ph idx="1"/>
          </p:nvPr>
        </p:nvSpPr>
        <p:spPr/>
        <p:txBody>
          <a:bodyPr rtlCol="0">
            <a:normAutofit fontScale="77500" lnSpcReduction="20000"/>
          </a:bodyPr>
          <a:lstStyle/>
          <a:p>
            <a:pPr marL="438912" indent="-320040" algn="just" fontAlgn="auto">
              <a:spcBef>
                <a:spcPts val="0"/>
              </a:spcBef>
              <a:spcAft>
                <a:spcPts val="0"/>
              </a:spcAft>
              <a:buFont typeface="Wingdings 2"/>
              <a:buChar char=""/>
              <a:defRPr/>
            </a:pPr>
            <a:r>
              <a:rPr lang="en-US" dirty="0" smtClean="0"/>
              <a:t>The Law of competitive proceeding 2003 contains the  </a:t>
            </a:r>
            <a:r>
              <a:rPr lang="en-US" dirty="0" err="1" smtClean="0"/>
              <a:t>IXth</a:t>
            </a:r>
            <a:r>
              <a:rPr lang="en-US" dirty="0" smtClean="0"/>
              <a:t> unit  </a:t>
            </a:r>
            <a:r>
              <a:rPr lang="pl-PL" dirty="0" smtClean="0"/>
              <a:t>„</a:t>
            </a:r>
            <a:r>
              <a:rPr lang="en-US" dirty="0" smtClean="0"/>
              <a:t>The rules of PIL</a:t>
            </a:r>
            <a:r>
              <a:rPr lang="pl-PL" dirty="0" smtClean="0"/>
              <a:t>”</a:t>
            </a:r>
            <a:r>
              <a:rPr lang="en-US" dirty="0" smtClean="0"/>
              <a:t>. This unit is the synthesis of provisions of EU Regulation of Insolvency Proceedings and UNCITRAL Model Law of </a:t>
            </a:r>
            <a:r>
              <a:rPr lang="pl-PL" dirty="0" smtClean="0"/>
              <a:t>a </a:t>
            </a:r>
            <a:r>
              <a:rPr lang="en-US" dirty="0" smtClean="0"/>
              <a:t>cross—</a:t>
            </a:r>
            <a:r>
              <a:rPr lang="pl-PL" dirty="0" smtClean="0"/>
              <a:t>b</a:t>
            </a:r>
            <a:r>
              <a:rPr lang="en-US" dirty="0" smtClean="0"/>
              <a:t>order</a:t>
            </a:r>
            <a:r>
              <a:rPr lang="pl-PL" dirty="0" smtClean="0"/>
              <a:t>-i</a:t>
            </a:r>
            <a:r>
              <a:rPr lang="en-US" dirty="0" err="1" smtClean="0"/>
              <a:t>nsolvency</a:t>
            </a:r>
            <a:r>
              <a:rPr lang="en-US" dirty="0" smtClean="0"/>
              <a:t>. The approach of the Spanish legislator based on the principle of universality. The recognition of foreign proceeding as basic does not preclude to start a proceeding against </a:t>
            </a:r>
            <a:r>
              <a:rPr lang="en-US" dirty="0" err="1" smtClean="0"/>
              <a:t>spanish</a:t>
            </a:r>
            <a:r>
              <a:rPr lang="en-US" dirty="0" smtClean="0"/>
              <a:t> debtor’s holdings resources. Absence of reciprocity is one of the reasons for the refusal to recognize foreign judicial act, which was adopted with regard to case of bankruptcy.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is applied to proceeding, which was sued</a:t>
            </a:r>
            <a:r>
              <a:rPr lang="en-US" b="1" dirty="0" smtClean="0"/>
              <a:t> </a:t>
            </a:r>
            <a:r>
              <a:rPr lang="en-US" dirty="0" smtClean="0"/>
              <a:t> in Spain. Exceptions to this principle are completely </a:t>
            </a:r>
            <a:r>
              <a:rPr lang="en-US" dirty="0" err="1" smtClean="0"/>
              <a:t>concured</a:t>
            </a:r>
            <a:r>
              <a:rPr lang="en-US" dirty="0" smtClean="0"/>
              <a:t> with the requirements of EU Regulation. </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7156648" cy="770344"/>
          </a:xfrm>
        </p:spPr>
        <p:txBody>
          <a:bodyPr>
            <a:normAutofit fontScale="90000"/>
          </a:bodyPr>
          <a:lstStyle/>
          <a:p>
            <a:pPr algn="ctr" fontAlgn="auto">
              <a:spcAft>
                <a:spcPts val="0"/>
              </a:spcAft>
              <a:defRPr/>
            </a:pPr>
            <a:r>
              <a:rPr lang="en-US" dirty="0" smtClean="0">
                <a:solidFill>
                  <a:schemeClr val="accent1">
                    <a:satMod val="150000"/>
                  </a:schemeClr>
                </a:solidFill>
              </a:rPr>
              <a:t>The third model </a:t>
            </a:r>
            <a:r>
              <a:rPr lang="pl-PL" dirty="0" smtClean="0">
                <a:solidFill>
                  <a:schemeClr val="accent1">
                    <a:satMod val="150000"/>
                  </a:schemeClr>
                </a:solidFill>
              </a:rPr>
              <a:t>- </a:t>
            </a:r>
            <a:r>
              <a:rPr lang="en-US" dirty="0" smtClean="0">
                <a:solidFill>
                  <a:schemeClr val="accent1">
                    <a:satMod val="150000"/>
                  </a:schemeClr>
                </a:solidFill>
              </a:rPr>
              <a:t>Japan</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484313"/>
            <a:ext cx="7227887" cy="4972050"/>
          </a:xfrm>
        </p:spPr>
        <p:txBody>
          <a:bodyPr rtlCol="0">
            <a:normAutofit fontScale="85000" lnSpcReduction="20000"/>
          </a:bodyPr>
          <a:lstStyle/>
          <a:p>
            <a:pPr marL="438912" indent="-320040" algn="just" fontAlgn="auto">
              <a:spcBef>
                <a:spcPts val="0"/>
              </a:spcBef>
              <a:spcAft>
                <a:spcPts val="0"/>
              </a:spcAft>
              <a:buFont typeface="Wingdings 2"/>
              <a:buChar char=""/>
              <a:defRPr/>
            </a:pPr>
            <a:r>
              <a:rPr lang="en-US" sz="2800" dirty="0" smtClean="0"/>
              <a:t>The Law about the recognition of  the foreign proceeding of insolvency and cooperation 2000 implements the principle of </a:t>
            </a:r>
            <a:r>
              <a:rPr lang="pl-PL" sz="2800" dirty="0" smtClean="0"/>
              <a:t>„</a:t>
            </a:r>
            <a:r>
              <a:rPr lang="en-US" sz="2800" dirty="0" smtClean="0"/>
              <a:t>truncated universality”. Foreign proceedings are recognized but only in certain cases (the list is exhaustive). The Act provides for the abolition of such recognition and defines grounds of mandatory cancellation and cancellation at the discretion of the court. Japanese court does not recognize the foreign proceeding in the next cases: </a:t>
            </a:r>
            <a:endParaRPr lang="pl-PL" sz="2800" dirty="0" smtClean="0"/>
          </a:p>
          <a:p>
            <a:pPr marL="438912" indent="-320040" algn="just" fontAlgn="auto">
              <a:spcBef>
                <a:spcPts val="0"/>
              </a:spcBef>
              <a:spcAft>
                <a:spcPts val="0"/>
              </a:spcAft>
              <a:buFont typeface="Wingdings 2"/>
              <a:buChar char=""/>
              <a:defRPr/>
            </a:pPr>
            <a:r>
              <a:rPr lang="en-US" sz="2800" dirty="0" smtClean="0"/>
              <a:t>foreign proceeding may not be covered  the Japanese property of debtor;</a:t>
            </a:r>
            <a:endParaRPr lang="pl-PL" sz="2800" dirty="0" smtClean="0"/>
          </a:p>
          <a:p>
            <a:pPr marL="438912" indent="-320040" algn="just" fontAlgn="auto">
              <a:spcBef>
                <a:spcPts val="0"/>
              </a:spcBef>
              <a:spcAft>
                <a:spcPts val="0"/>
              </a:spcAft>
              <a:buFont typeface="Wingdings 2"/>
              <a:buChar char=""/>
              <a:defRPr/>
            </a:pPr>
            <a:r>
              <a:rPr lang="en-US" sz="2800" dirty="0" smtClean="0"/>
              <a:t>consequences of such recognition contrary to public order or foundations of morality in Japan;</a:t>
            </a:r>
            <a:endParaRPr lang="pl-PL" sz="2800" dirty="0" smtClean="0"/>
          </a:p>
          <a:p>
            <a:pPr marL="438912" indent="-320040" algn="just" fontAlgn="auto">
              <a:spcBef>
                <a:spcPts val="0"/>
              </a:spcBef>
              <a:spcAft>
                <a:spcPts val="0"/>
              </a:spcAft>
              <a:buFont typeface="Wingdings 2"/>
              <a:buChar char=""/>
              <a:defRPr/>
            </a:pPr>
            <a:r>
              <a:rPr lang="en-US" sz="2800" dirty="0" smtClean="0"/>
              <a:t>fraud had taken place when application for recognition was given.</a:t>
            </a:r>
            <a:endParaRPr lang="pl-PL" sz="2800"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04664"/>
            <a:ext cx="7228656" cy="770344"/>
          </a:xfrm>
        </p:spPr>
        <p:txBody>
          <a:bodyPr>
            <a:normAutofit fontScale="90000"/>
          </a:bodyPr>
          <a:lstStyle/>
          <a:p>
            <a:pPr fontAlgn="auto">
              <a:spcAft>
                <a:spcPts val="0"/>
              </a:spcAft>
              <a:defRPr/>
            </a:pPr>
            <a:r>
              <a:rPr lang="en-US" dirty="0" smtClean="0">
                <a:solidFill>
                  <a:schemeClr val="accent1">
                    <a:satMod val="150000"/>
                  </a:schemeClr>
                </a:solidFill>
              </a:rPr>
              <a:t>The third model</a:t>
            </a:r>
            <a:r>
              <a:rPr lang="pl-PL" dirty="0" smtClean="0">
                <a:solidFill>
                  <a:schemeClr val="accent1">
                    <a:satMod val="150000"/>
                  </a:schemeClr>
                </a:solidFill>
              </a:rPr>
              <a:t> - </a:t>
            </a:r>
            <a:r>
              <a:rPr lang="en-US" dirty="0" smtClean="0">
                <a:solidFill>
                  <a:schemeClr val="accent1">
                    <a:satMod val="150000"/>
                  </a:schemeClr>
                </a:solidFill>
              </a:rPr>
              <a:t>Romania </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773238"/>
            <a:ext cx="8064500" cy="4683125"/>
          </a:xfrm>
        </p:spPr>
        <p:txBody>
          <a:bodyPr rtlCol="0">
            <a:normAutofit fontScale="92500" lnSpcReduction="10000"/>
          </a:bodyPr>
          <a:lstStyle/>
          <a:p>
            <a:pPr marL="438912" indent="-320040" algn="just" fontAlgn="auto">
              <a:spcBef>
                <a:spcPts val="0"/>
              </a:spcBef>
              <a:spcAft>
                <a:spcPts val="0"/>
              </a:spcAft>
              <a:buFont typeface="Wingdings 2"/>
              <a:buChar char=""/>
              <a:defRPr/>
            </a:pPr>
            <a:r>
              <a:rPr lang="en-US" dirty="0" smtClean="0"/>
              <a:t>The</a:t>
            </a:r>
            <a:r>
              <a:rPr lang="pl-PL" dirty="0" smtClean="0"/>
              <a:t> </a:t>
            </a:r>
            <a:r>
              <a:rPr lang="en-US" dirty="0" smtClean="0"/>
              <a:t>Law of private international law in the area of bankruptcy 2002 an extremely high standard of regulation and logical continuation of the codification of the Romanian PIL (The </a:t>
            </a:r>
            <a:r>
              <a:rPr lang="pl-PL" dirty="0" smtClean="0"/>
              <a:t>L</a:t>
            </a:r>
            <a:r>
              <a:rPr lang="en-US" dirty="0" smtClean="0"/>
              <a:t>aw in relation to the regulation of relations of private international law 1992). The general approach is based on the principle of universality.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is the main conflict rule. Exceptions from </a:t>
            </a:r>
            <a:r>
              <a:rPr lang="en-US" dirty="0" err="1" smtClean="0"/>
              <a:t>lex</a:t>
            </a:r>
            <a:r>
              <a:rPr lang="en-US" dirty="0" smtClean="0"/>
              <a:t> </a:t>
            </a:r>
            <a:r>
              <a:rPr lang="en-US" dirty="0" err="1" smtClean="0"/>
              <a:t>fori</a:t>
            </a:r>
            <a:r>
              <a:rPr lang="en-US" dirty="0" smtClean="0"/>
              <a:t> </a:t>
            </a:r>
            <a:r>
              <a:rPr lang="en-US" dirty="0" err="1" smtClean="0"/>
              <a:t>concursus</a:t>
            </a:r>
            <a:r>
              <a:rPr lang="en-US" dirty="0" smtClean="0"/>
              <a:t> coincide with the provisions of EU Regulation of Insolvency Proceedings.</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fontAlgn="auto">
              <a:spcAft>
                <a:spcPts val="0"/>
              </a:spcAft>
              <a:defRPr/>
            </a:pPr>
            <a:r>
              <a:rPr lang="en-US" dirty="0" smtClean="0">
                <a:solidFill>
                  <a:schemeClr val="accent1">
                    <a:satMod val="150000"/>
                  </a:schemeClr>
                </a:solidFill>
              </a:rPr>
              <a:t>The fourth model </a:t>
            </a:r>
            <a:r>
              <a:rPr lang="pl-PL" dirty="0" smtClean="0">
                <a:solidFill>
                  <a:schemeClr val="accent1">
                    <a:satMod val="150000"/>
                  </a:schemeClr>
                </a:solidFill>
              </a:rPr>
              <a:t>- </a:t>
            </a:r>
            <a:r>
              <a:rPr lang="en-US" dirty="0" smtClean="0">
                <a:solidFill>
                  <a:schemeClr val="accent1">
                    <a:satMod val="150000"/>
                  </a:schemeClr>
                </a:solidFill>
              </a:rPr>
              <a:t>Switzerland</a:t>
            </a:r>
            <a:endParaRPr lang="pl-PL" dirty="0">
              <a:solidFill>
                <a:schemeClr val="accent1">
                  <a:satMod val="150000"/>
                </a:schemeClr>
              </a:solidFill>
            </a:endParaRPr>
          </a:p>
        </p:txBody>
      </p:sp>
      <p:sp>
        <p:nvSpPr>
          <p:cNvPr id="3" name="Symbol zastępczy zawartości 2"/>
          <p:cNvSpPr>
            <a:spLocks noGrp="1"/>
          </p:cNvSpPr>
          <p:nvPr>
            <p:ph idx="1"/>
          </p:nvPr>
        </p:nvSpPr>
        <p:spPr>
          <a:xfrm>
            <a:off x="395288" y="1628775"/>
            <a:ext cx="8291512" cy="4968875"/>
          </a:xfrm>
        </p:spPr>
        <p:txBody>
          <a:bodyPr rtlCol="0">
            <a:normAutofit fontScale="70000" lnSpcReduction="20000"/>
          </a:bodyPr>
          <a:lstStyle/>
          <a:p>
            <a:pPr marL="438912" indent="-320040" fontAlgn="auto">
              <a:spcBef>
                <a:spcPts val="0"/>
              </a:spcBef>
              <a:spcAft>
                <a:spcPts val="0"/>
              </a:spcAft>
              <a:buFont typeface="Wingdings 2"/>
              <a:buNone/>
              <a:defRPr/>
            </a:pPr>
            <a:r>
              <a:rPr lang="en-US" dirty="0" smtClean="0"/>
              <a:t>Act of Private International Law 1987 </a:t>
            </a:r>
            <a:r>
              <a:rPr lang="ru-RU" dirty="0" smtClean="0"/>
              <a:t>г</a:t>
            </a:r>
            <a:r>
              <a:rPr lang="en-US" dirty="0" smtClean="0"/>
              <a:t>. (art. 166–175 in title 11 </a:t>
            </a:r>
            <a:r>
              <a:rPr lang="pl-PL" dirty="0" smtClean="0"/>
              <a:t>„</a:t>
            </a:r>
            <a:r>
              <a:rPr lang="en-US" dirty="0" smtClean="0"/>
              <a:t>Bankruptcy and settlement agreement in the bankruptcy proceeding</a:t>
            </a:r>
            <a:r>
              <a:rPr lang="pl-PL" dirty="0" smtClean="0"/>
              <a:t>”</a:t>
            </a:r>
            <a:r>
              <a:rPr lang="en-US" dirty="0" smtClean="0"/>
              <a:t>). Foreign insolvency decision made in the State of debtor’s residence, is recognized at the request of foreign administrator or one of the creditors. Terms of acceptance are:</a:t>
            </a:r>
            <a:endParaRPr lang="pl-PL" dirty="0" smtClean="0"/>
          </a:p>
          <a:p>
            <a:pPr marL="438912" indent="-320040" fontAlgn="auto">
              <a:spcBef>
                <a:spcPts val="0"/>
              </a:spcBef>
              <a:spcAft>
                <a:spcPts val="0"/>
              </a:spcAft>
              <a:buFont typeface="Wingdings 2"/>
              <a:buChar char=""/>
              <a:defRPr/>
            </a:pPr>
            <a:r>
              <a:rPr lang="en-US" dirty="0" smtClean="0"/>
              <a:t>The decision came into force in the country where the rendition was. </a:t>
            </a:r>
            <a:endParaRPr lang="pl-PL" dirty="0" smtClean="0"/>
          </a:p>
          <a:p>
            <a:pPr marL="438912" indent="-320040" fontAlgn="auto">
              <a:spcBef>
                <a:spcPts val="0"/>
              </a:spcBef>
              <a:spcAft>
                <a:spcPts val="0"/>
              </a:spcAft>
              <a:buFont typeface="Wingdings 2"/>
              <a:buChar char=""/>
              <a:defRPr/>
            </a:pPr>
            <a:r>
              <a:rPr lang="en-US" dirty="0" smtClean="0"/>
              <a:t>There are no grounds for refusal of recognition provided by Swiss law.</a:t>
            </a:r>
            <a:endParaRPr lang="pl-PL" dirty="0" smtClean="0"/>
          </a:p>
          <a:p>
            <a:pPr marL="438912" indent="-320040" fontAlgn="auto">
              <a:spcBef>
                <a:spcPts val="0"/>
              </a:spcBef>
              <a:spcAft>
                <a:spcPts val="0"/>
              </a:spcAft>
              <a:buFont typeface="Wingdings 2"/>
              <a:buChar char=""/>
              <a:defRPr/>
            </a:pPr>
            <a:r>
              <a:rPr lang="en-US" dirty="0" smtClean="0"/>
              <a:t>State in which the decision is made ensures reciprocity.</a:t>
            </a:r>
            <a:endParaRPr lang="pl-PL" dirty="0" smtClean="0"/>
          </a:p>
          <a:p>
            <a:pPr marL="438912" indent="-320040" fontAlgn="auto">
              <a:spcBef>
                <a:spcPts val="0"/>
              </a:spcBef>
              <a:spcAft>
                <a:spcPts val="0"/>
              </a:spcAft>
              <a:buFont typeface="Wingdings 2"/>
              <a:buNone/>
              <a:defRPr/>
            </a:pPr>
            <a:r>
              <a:rPr lang="en-US" dirty="0" smtClean="0"/>
              <a:t>Statement on recognition of foreign decisions is served in a Swiss court in the location of the debtor’s property. If the property is located in different places, the court first accepted the case for production, having exclusive jurisdiction. Swiss legislator does not divide foreign proceeding into basic and extra.</a:t>
            </a:r>
            <a:endParaRPr lang="pl-PL"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7311008" cy="2232248"/>
          </a:xfrm>
        </p:spPr>
        <p:txBody>
          <a:bodyPr>
            <a:normAutofit fontScale="90000"/>
          </a:bodyPr>
          <a:lstStyle/>
          <a:p>
            <a:pPr algn="ctr" fontAlgn="auto">
              <a:spcAft>
                <a:spcPts val="0"/>
              </a:spcAft>
              <a:defRPr/>
            </a:pPr>
            <a:r>
              <a:rPr lang="en-US" dirty="0" smtClean="0">
                <a:solidFill>
                  <a:schemeClr val="accent1">
                    <a:satMod val="150000"/>
                  </a:schemeClr>
                </a:solidFill>
              </a:rPr>
              <a:t>Swiss law have a pragmatic character and aimed for </a:t>
            </a:r>
            <a:r>
              <a:rPr lang="en-US" dirty="0" smtClean="0">
                <a:solidFill>
                  <a:srgbClr val="7030A0"/>
                </a:solidFill>
              </a:rPr>
              <a:t>maximum protection of local creditors </a:t>
            </a:r>
            <a:endParaRPr lang="pl-PL" dirty="0">
              <a:solidFill>
                <a:srgbClr val="7030A0"/>
              </a:solidFill>
            </a:endParaRPr>
          </a:p>
        </p:txBody>
      </p:sp>
      <p:sp>
        <p:nvSpPr>
          <p:cNvPr id="3" name="Symbol zastępczy zawartości 2"/>
          <p:cNvSpPr>
            <a:spLocks noGrp="1"/>
          </p:cNvSpPr>
          <p:nvPr>
            <p:ph idx="1"/>
          </p:nvPr>
        </p:nvSpPr>
        <p:spPr>
          <a:xfrm>
            <a:off x="611188" y="2636838"/>
            <a:ext cx="7085012" cy="3819525"/>
          </a:xfrm>
        </p:spPr>
        <p:txBody>
          <a:bodyPr rtlCol="0">
            <a:normAutofit fontScale="85000" lnSpcReduction="20000"/>
          </a:bodyPr>
          <a:lstStyle/>
          <a:p>
            <a:pPr marL="438912" indent="-320040" algn="just" fontAlgn="auto">
              <a:spcBef>
                <a:spcPts val="0"/>
              </a:spcBef>
              <a:spcAft>
                <a:spcPts val="0"/>
              </a:spcAft>
              <a:buFont typeface="Wingdings 2"/>
              <a:buChar char=""/>
              <a:defRPr/>
            </a:pPr>
            <a:r>
              <a:rPr lang="en-US" dirty="0" smtClean="0"/>
              <a:t>Swiss law applies to claims for recognition of the invalidity of transactions of the insolvent debtor. Such action may be brought foreign bankruptcy trustee (administrator) or one of the creditors, who have this right. Swiss court which is competent to recognize foreign insolvency solution, also has competence to recognize foreign registry of creditor’s requirements. In Switzerland recognized settlement or other similar proceeding, approved by the competent foreign authority. </a:t>
            </a:r>
            <a:endParaRPr lang="pl-PL" dirty="0" smtClean="0"/>
          </a:p>
          <a:p>
            <a:pPr marL="438912" indent="-320040" fontAlgn="auto">
              <a:spcBef>
                <a:spcPts val="0"/>
              </a:spcBef>
              <a:spcAft>
                <a:spcPts val="0"/>
              </a:spcAft>
              <a:buFont typeface="Wingdings 2"/>
              <a:buChar char=""/>
              <a:defRPr/>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7228656" cy="698336"/>
          </a:xfrm>
        </p:spPr>
        <p:txBody>
          <a:bodyPr>
            <a:normAutofit fontScale="90000"/>
          </a:bodyPr>
          <a:lstStyle/>
          <a:p>
            <a:pPr algn="just" fontAlgn="auto">
              <a:spcAft>
                <a:spcPts val="0"/>
              </a:spcAft>
              <a:defRPr/>
            </a:pPr>
            <a:r>
              <a:rPr lang="en-US" dirty="0" smtClean="0">
                <a:solidFill>
                  <a:schemeClr val="accent1">
                    <a:satMod val="150000"/>
                  </a:schemeClr>
                </a:solidFill>
              </a:rPr>
              <a:t>The fourth model </a:t>
            </a:r>
            <a:r>
              <a:rPr lang="pl-PL" dirty="0" smtClean="0">
                <a:solidFill>
                  <a:schemeClr val="accent1">
                    <a:satMod val="150000"/>
                  </a:schemeClr>
                </a:solidFill>
              </a:rPr>
              <a:t>-</a:t>
            </a:r>
            <a:r>
              <a:rPr lang="en-US" dirty="0" smtClean="0">
                <a:solidFill>
                  <a:schemeClr val="accent1">
                    <a:satMod val="150000"/>
                  </a:schemeClr>
                </a:solidFill>
              </a:rPr>
              <a:t> Belgium</a:t>
            </a:r>
            <a:endParaRPr lang="pl-PL" dirty="0">
              <a:solidFill>
                <a:schemeClr val="accent1">
                  <a:satMod val="150000"/>
                </a:schemeClr>
              </a:solidFill>
            </a:endParaRPr>
          </a:p>
        </p:txBody>
      </p:sp>
      <p:sp>
        <p:nvSpPr>
          <p:cNvPr id="3" name="Symbol zastępczy zawartości 2"/>
          <p:cNvSpPr>
            <a:spLocks noGrp="1"/>
          </p:cNvSpPr>
          <p:nvPr>
            <p:ph idx="1"/>
          </p:nvPr>
        </p:nvSpPr>
        <p:spPr>
          <a:xfrm>
            <a:off x="468313" y="1628775"/>
            <a:ext cx="7227887" cy="4968875"/>
          </a:xfrm>
        </p:spPr>
        <p:txBody>
          <a:bodyPr rtlCol="0">
            <a:normAutofit fontScale="70000" lnSpcReduction="20000"/>
          </a:bodyPr>
          <a:lstStyle/>
          <a:p>
            <a:pPr marL="438912" indent="-320040" fontAlgn="auto">
              <a:spcBef>
                <a:spcPts val="0"/>
              </a:spcBef>
              <a:spcAft>
                <a:spcPts val="0"/>
              </a:spcAft>
              <a:buFont typeface="Wingdings 2"/>
              <a:buNone/>
              <a:defRPr/>
            </a:pPr>
            <a:r>
              <a:rPr lang="en-US" dirty="0" smtClean="0"/>
              <a:t>Belgian legislator followed suit in Switzerland in the Code of Private International Law of Belgium 2004 (art. 116–121 </a:t>
            </a:r>
            <a:r>
              <a:rPr lang="en-US" dirty="0" err="1" smtClean="0"/>
              <a:t>XIth</a:t>
            </a:r>
            <a:r>
              <a:rPr lang="en-US" dirty="0" smtClean="0"/>
              <a:t> unit </a:t>
            </a:r>
            <a:r>
              <a:rPr lang="pl-PL" dirty="0" smtClean="0"/>
              <a:t>„P</a:t>
            </a:r>
            <a:r>
              <a:rPr lang="en-US" dirty="0" err="1" smtClean="0"/>
              <a:t>roceeding</a:t>
            </a:r>
            <a:r>
              <a:rPr lang="en-US" dirty="0" smtClean="0"/>
              <a:t> of the distribution of property in bankruptcy</a:t>
            </a:r>
            <a:r>
              <a:rPr lang="pl-PL" dirty="0" smtClean="0"/>
              <a:t>”</a:t>
            </a:r>
            <a:r>
              <a:rPr lang="en-US" dirty="0" smtClean="0"/>
              <a:t>). The Code contains a brief glossary of essential terms:</a:t>
            </a:r>
            <a:endParaRPr lang="pl-PL" dirty="0" smtClean="0"/>
          </a:p>
          <a:p>
            <a:pPr marL="438912" indent="-320040" fontAlgn="auto">
              <a:spcBef>
                <a:spcPts val="0"/>
              </a:spcBef>
              <a:spcAft>
                <a:spcPts val="0"/>
              </a:spcAft>
              <a:buFont typeface="Wingdings 2"/>
              <a:buChar char=""/>
              <a:defRPr/>
            </a:pPr>
            <a:r>
              <a:rPr lang="pl-PL" dirty="0" smtClean="0"/>
              <a:t>„</a:t>
            </a:r>
            <a:r>
              <a:rPr lang="en-US" dirty="0" smtClean="0"/>
              <a:t>consideration of bankruptcy</a:t>
            </a:r>
            <a:r>
              <a:rPr lang="pl-PL" dirty="0" smtClean="0"/>
              <a:t>”</a:t>
            </a:r>
            <a:r>
              <a:rPr lang="en-US" dirty="0" smtClean="0"/>
              <a:t> is proceeding of the distribution of property in bankruptcy;</a:t>
            </a:r>
            <a:endParaRPr lang="pl-PL" dirty="0" smtClean="0"/>
          </a:p>
          <a:p>
            <a:pPr marL="438912" indent="-320040" fontAlgn="auto">
              <a:spcBef>
                <a:spcPts val="0"/>
              </a:spcBef>
              <a:spcAft>
                <a:spcPts val="0"/>
              </a:spcAft>
              <a:buFont typeface="Wingdings 2"/>
              <a:buChar char=""/>
              <a:defRPr/>
            </a:pPr>
            <a:r>
              <a:rPr lang="pl-PL" dirty="0" smtClean="0"/>
              <a:t>„</a:t>
            </a:r>
            <a:r>
              <a:rPr lang="en-US" dirty="0" smtClean="0"/>
              <a:t>primary consideration</a:t>
            </a:r>
            <a:r>
              <a:rPr lang="pl-PL" dirty="0" smtClean="0"/>
              <a:t>’</a:t>
            </a:r>
            <a:r>
              <a:rPr lang="en-US" dirty="0" smtClean="0"/>
              <a:t> is the consideration of bankruptcy, which affects the whole debtor’s property; </a:t>
            </a:r>
            <a:endParaRPr lang="pl-PL" dirty="0" smtClean="0"/>
          </a:p>
          <a:p>
            <a:pPr marL="438912" indent="-320040" fontAlgn="auto">
              <a:spcBef>
                <a:spcPts val="0"/>
              </a:spcBef>
              <a:spcAft>
                <a:spcPts val="0"/>
              </a:spcAft>
              <a:buFont typeface="Wingdings 2"/>
              <a:buChar char=""/>
              <a:defRPr/>
            </a:pPr>
            <a:r>
              <a:rPr lang="pl-PL" dirty="0" smtClean="0"/>
              <a:t>„</a:t>
            </a:r>
            <a:r>
              <a:rPr lang="en-US" dirty="0" smtClean="0"/>
              <a:t>territorial consideration of bankruptcy</a:t>
            </a:r>
            <a:r>
              <a:rPr lang="pl-PL" dirty="0" smtClean="0"/>
              <a:t>”</a:t>
            </a:r>
            <a:r>
              <a:rPr lang="en-US" dirty="0" smtClean="0"/>
              <a:t> is a review of bankruptcy, affecting only the debtor’s property, which is located in the state where the review was initiated; </a:t>
            </a:r>
            <a:endParaRPr lang="pl-PL" dirty="0" smtClean="0"/>
          </a:p>
          <a:p>
            <a:pPr marL="438912" indent="-320040" fontAlgn="auto">
              <a:spcBef>
                <a:spcPts val="0"/>
              </a:spcBef>
              <a:spcAft>
                <a:spcPts val="0"/>
              </a:spcAft>
              <a:buFont typeface="Wingdings 2"/>
              <a:buChar char=""/>
              <a:defRPr/>
            </a:pPr>
            <a:r>
              <a:rPr lang="pl-PL" dirty="0" smtClean="0"/>
              <a:t>„</a:t>
            </a:r>
            <a:r>
              <a:rPr lang="en-US" dirty="0" smtClean="0"/>
              <a:t>regulation of insolvency</a:t>
            </a:r>
            <a:r>
              <a:rPr lang="pl-PL" dirty="0" smtClean="0"/>
              <a:t>”</a:t>
            </a:r>
            <a:r>
              <a:rPr lang="en-US" dirty="0" smtClean="0"/>
              <a:t> – this is EU Regulation; </a:t>
            </a:r>
            <a:endParaRPr lang="pl-PL" dirty="0" smtClean="0"/>
          </a:p>
          <a:p>
            <a:pPr marL="438912" indent="-320040" fontAlgn="auto">
              <a:spcBef>
                <a:spcPts val="0"/>
              </a:spcBef>
              <a:spcAft>
                <a:spcPts val="0"/>
              </a:spcAft>
              <a:buFont typeface="Wingdings 2"/>
              <a:buChar char=""/>
              <a:defRPr/>
            </a:pPr>
            <a:r>
              <a:rPr lang="pl-PL" dirty="0" smtClean="0"/>
              <a:t>„</a:t>
            </a:r>
            <a:r>
              <a:rPr lang="en-US" dirty="0" smtClean="0"/>
              <a:t>liquidator</a:t>
            </a:r>
            <a:r>
              <a:rPr lang="pl-PL" dirty="0" smtClean="0"/>
              <a:t>”</a:t>
            </a:r>
            <a:r>
              <a:rPr lang="en-US" dirty="0" smtClean="0"/>
              <a:t> is any person or body appointed on the basis of foreign decisions to control or disposition of debtor’s assets. </a:t>
            </a:r>
            <a:endParaRPr lang="pl-PL" dirty="0" smtClean="0"/>
          </a:p>
          <a:p>
            <a:pPr marL="438912" indent="-320040" fontAlgn="auto">
              <a:spcBef>
                <a:spcPts val="0"/>
              </a:spcBef>
              <a:spcAft>
                <a:spcPts val="0"/>
              </a:spcAft>
              <a:buFont typeface="Wingdings 2"/>
              <a:buNone/>
              <a:defRPr/>
            </a:pPr>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ł">
  <a:themeElements>
    <a:clrScheme name="Moduł">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ł">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Override1.xml><?xml version="1.0" encoding="utf-8"?>
<a:themeOverride xmlns:a="http://schemas.openxmlformats.org/drawingml/2006/main">
  <a:clrScheme name="Moduł">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ł">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145</TotalTime>
  <Words>2068</Words>
  <Application>Microsoft Office PowerPoint</Application>
  <PresentationFormat>Экран (4:3)</PresentationFormat>
  <Paragraphs>53</Paragraphs>
  <Slides>22</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7</vt:i4>
      </vt:variant>
      <vt:variant>
        <vt:lpstr>Заголовки слайдов</vt:lpstr>
      </vt:variant>
      <vt:variant>
        <vt:i4>22</vt:i4>
      </vt:variant>
    </vt:vector>
  </HeadingPairs>
  <TitlesOfParts>
    <vt:vector size="35" baseType="lpstr">
      <vt:lpstr>Corbel</vt:lpstr>
      <vt:lpstr>Arial</vt:lpstr>
      <vt:lpstr>Wingdings 2</vt:lpstr>
      <vt:lpstr>Wingdings</vt:lpstr>
      <vt:lpstr>Wingdings 3</vt:lpstr>
      <vt:lpstr>Calibri</vt:lpstr>
      <vt:lpstr>Moduł</vt:lpstr>
      <vt:lpstr>Moduł</vt:lpstr>
      <vt:lpstr>Moduł</vt:lpstr>
      <vt:lpstr>Moduł</vt:lpstr>
      <vt:lpstr>Moduł</vt:lpstr>
      <vt:lpstr>Moduł</vt:lpstr>
      <vt:lpstr>Moduł</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Conflict regulation of across-the-border insolvency </dc:title>
  <dc:creator>Madeleine</dc:creator>
  <cp:lastModifiedBy>Admin</cp:lastModifiedBy>
  <cp:revision>17</cp:revision>
  <dcterms:created xsi:type="dcterms:W3CDTF">2010-11-25T12:26:36Z</dcterms:created>
  <dcterms:modified xsi:type="dcterms:W3CDTF">2010-12-04T20:11:29Z</dcterms:modified>
</cp:coreProperties>
</file>